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10" r:id="rId1"/>
  </p:sldMasterIdLst>
  <p:notesMasterIdLst>
    <p:notesMasterId r:id="rId36"/>
  </p:notesMasterIdLst>
  <p:handoutMasterIdLst>
    <p:handoutMasterId r:id="rId37"/>
  </p:handoutMasterIdLst>
  <p:sldIdLst>
    <p:sldId id="523" r:id="rId2"/>
    <p:sldId id="524" r:id="rId3"/>
    <p:sldId id="529" r:id="rId4"/>
    <p:sldId id="531" r:id="rId5"/>
    <p:sldId id="533" r:id="rId6"/>
    <p:sldId id="539" r:id="rId7"/>
    <p:sldId id="544" r:id="rId8"/>
    <p:sldId id="552" r:id="rId9"/>
    <p:sldId id="557" r:id="rId10"/>
    <p:sldId id="563" r:id="rId11"/>
    <p:sldId id="564" r:id="rId12"/>
    <p:sldId id="569" r:id="rId13"/>
    <p:sldId id="574" r:id="rId14"/>
    <p:sldId id="575" r:id="rId15"/>
    <p:sldId id="576" r:id="rId16"/>
    <p:sldId id="579" r:id="rId17"/>
    <p:sldId id="578" r:id="rId18"/>
    <p:sldId id="603" r:id="rId19"/>
    <p:sldId id="580" r:id="rId20"/>
    <p:sldId id="581" r:id="rId21"/>
    <p:sldId id="582" r:id="rId22"/>
    <p:sldId id="583" r:id="rId23"/>
    <p:sldId id="585" r:id="rId24"/>
    <p:sldId id="586" r:id="rId25"/>
    <p:sldId id="587" r:id="rId26"/>
    <p:sldId id="604" r:id="rId27"/>
    <p:sldId id="606" r:id="rId28"/>
    <p:sldId id="590" r:id="rId29"/>
    <p:sldId id="591" r:id="rId30"/>
    <p:sldId id="596" r:id="rId31"/>
    <p:sldId id="597" r:id="rId32"/>
    <p:sldId id="600" r:id="rId33"/>
    <p:sldId id="601" r:id="rId34"/>
    <p:sldId id="602" r:id="rId35"/>
  </p:sldIdLst>
  <p:sldSz cx="9144000" cy="6858000" type="screen4x3"/>
  <p:notesSz cx="6811963" cy="99425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96">
          <p15:clr>
            <a:srgbClr val="A4A3A4"/>
          </p15:clr>
        </p15:guide>
        <p15:guide id="2" pos="532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D119"/>
    <a:srgbClr val="666666"/>
    <a:srgbClr val="A3238E"/>
    <a:srgbClr val="FFCD2F"/>
    <a:srgbClr val="A6D3D6"/>
    <a:srgbClr val="66FFFF"/>
    <a:srgbClr val="E8E8E8"/>
    <a:srgbClr val="9933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0" autoAdjust="0"/>
    <p:restoredTop sz="84279" autoAdjust="0"/>
  </p:normalViewPr>
  <p:slideViewPr>
    <p:cSldViewPr showGuides="1">
      <p:cViewPr>
        <p:scale>
          <a:sx n="75" d="100"/>
          <a:sy n="75" d="100"/>
        </p:scale>
        <p:origin x="-1603" y="283"/>
      </p:cViewPr>
      <p:guideLst>
        <p:guide orient="horz" pos="3696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3330" y="-102"/>
      </p:cViewPr>
      <p:guideLst>
        <p:guide orient="horz" pos="3131"/>
        <p:guide pos="214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054" cy="4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3" tIns="45797" rIns="91593" bIns="457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910" y="0"/>
            <a:ext cx="2952054" cy="4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3" tIns="45797" rIns="91593" bIns="457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385"/>
            <a:ext cx="2952054" cy="4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3" tIns="45797" rIns="91593" bIns="4579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910" y="9444385"/>
            <a:ext cx="2952054" cy="4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3" tIns="45797" rIns="91593" bIns="457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0FA9CF-B36E-47DD-BA02-A1FBFCBC58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6386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054" cy="4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3" tIns="45797" rIns="91593" bIns="457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910" y="0"/>
            <a:ext cx="2952054" cy="4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3" tIns="45797" rIns="91593" bIns="457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56" y="4722192"/>
            <a:ext cx="4996252" cy="447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3" tIns="45797" rIns="91593" bIns="45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385"/>
            <a:ext cx="2952054" cy="4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3" tIns="45797" rIns="91593" bIns="4579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910" y="9444385"/>
            <a:ext cx="2952054" cy="49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3" tIns="45797" rIns="91593" bIns="457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 Narrow" panose="020B0606020202030204" pitchFamily="34" charset="0"/>
              </a:defRPr>
            </a:lvl1pPr>
          </a:lstStyle>
          <a:p>
            <a:fld id="{31860B7F-E443-4AC5-8222-8E16B4C39FE1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6943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145" indent="-28538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4602" indent="-2286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1829" indent="-2286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0591" indent="-2286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2474" indent="-2286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44358" indent="-2286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86242" indent="-2286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28126" indent="-2286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6A1C6A4-ECAE-492B-BB20-1E774BEAE25D}" type="slidenum">
              <a:rPr lang="de-DE" altLang="de-DE"/>
              <a:pPr>
                <a:spcBef>
                  <a:spcPct val="0"/>
                </a:spcBef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952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2325" y="6213475"/>
            <a:ext cx="85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2159000" y="0"/>
            <a:ext cx="0" cy="2879725"/>
          </a:xfrm>
          <a:prstGeom prst="line">
            <a:avLst/>
          </a:prstGeom>
          <a:noFill/>
          <a:ln w="12700">
            <a:solidFill>
              <a:srgbClr val="A323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2159000" y="4868863"/>
            <a:ext cx="0" cy="1989137"/>
          </a:xfrm>
          <a:prstGeom prst="line">
            <a:avLst/>
          </a:prstGeom>
          <a:noFill/>
          <a:ln w="12700">
            <a:solidFill>
              <a:srgbClr val="A323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7" name="Picture 15" descr="ELK-WUE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55600"/>
            <a:ext cx="17351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0" y="3124200"/>
            <a:ext cx="6299200" cy="1143000"/>
          </a:xfrm>
        </p:spPr>
        <p:txBody>
          <a:bodyPr lIns="0"/>
          <a:lstStyle>
            <a:lvl1pPr>
              <a:lnSpc>
                <a:spcPts val="5200"/>
              </a:lnSpc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59000" y="4318000"/>
            <a:ext cx="6299200" cy="990600"/>
          </a:xfr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408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22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12000" y="101600"/>
            <a:ext cx="1651000" cy="622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0" y="101600"/>
            <a:ext cx="4800600" cy="622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20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42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59000" y="1828801"/>
            <a:ext cx="6604000" cy="4495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481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9489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0" y="1978025"/>
            <a:ext cx="3225800" cy="434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537200" y="1978025"/>
            <a:ext cx="3225800" cy="434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04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60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79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12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145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1200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101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Kapitel einzugeben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0" y="1978025"/>
            <a:ext cx="66040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1028" name="Text Box 15"/>
          <p:cNvSpPr txBox="1">
            <a:spLocks noChangeArrowheads="1"/>
          </p:cNvSpPr>
          <p:nvPr/>
        </p:nvSpPr>
        <p:spPr bwMode="auto">
          <a:xfrm>
            <a:off x="822325" y="6213475"/>
            <a:ext cx="85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  <p:sp>
        <p:nvSpPr>
          <p:cNvPr id="1029" name="Line 18"/>
          <p:cNvSpPr>
            <a:spLocks noChangeShapeType="1"/>
          </p:cNvSpPr>
          <p:nvPr/>
        </p:nvSpPr>
        <p:spPr bwMode="auto">
          <a:xfrm>
            <a:off x="2159000" y="0"/>
            <a:ext cx="0" cy="1219200"/>
          </a:xfrm>
          <a:prstGeom prst="line">
            <a:avLst/>
          </a:prstGeom>
          <a:noFill/>
          <a:ln w="12700">
            <a:solidFill>
              <a:srgbClr val="A323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Line 19"/>
          <p:cNvSpPr>
            <a:spLocks noChangeShapeType="1"/>
          </p:cNvSpPr>
          <p:nvPr/>
        </p:nvSpPr>
        <p:spPr bwMode="auto">
          <a:xfrm>
            <a:off x="2159000" y="1978025"/>
            <a:ext cx="0" cy="4879975"/>
          </a:xfrm>
          <a:prstGeom prst="line">
            <a:avLst/>
          </a:prstGeom>
          <a:noFill/>
          <a:ln w="12700">
            <a:solidFill>
              <a:srgbClr val="A323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1" name="Picture 20" descr="ELK-WUE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55600"/>
            <a:ext cx="173513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001000" y="6394631"/>
            <a:ext cx="751936" cy="234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616434F-3341-4571-B015-4F7BC8B7921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7" r:id="rId1"/>
    <p:sldLayoutId id="2147485026" r:id="rId2"/>
    <p:sldLayoutId id="2147485027" r:id="rId3"/>
    <p:sldLayoutId id="2147485028" r:id="rId4"/>
    <p:sldLayoutId id="2147485029" r:id="rId5"/>
    <p:sldLayoutId id="2147485030" r:id="rId6"/>
    <p:sldLayoutId id="2147485031" r:id="rId7"/>
    <p:sldLayoutId id="2147485032" r:id="rId8"/>
    <p:sldLayoutId id="2147485033" r:id="rId9"/>
    <p:sldLayoutId id="2147485034" r:id="rId10"/>
    <p:sldLayoutId id="2147485035" r:id="rId11"/>
    <p:sldLayoutId id="2147485036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ts val="2600"/>
        </a:lnSpc>
        <a:spcBef>
          <a:spcPct val="50000"/>
        </a:spcBef>
        <a:spcAft>
          <a:spcPct val="0"/>
        </a:spcAft>
        <a:tabLst>
          <a:tab pos="3238500" algn="l"/>
        </a:tabLst>
        <a:defRPr sz="2400">
          <a:solidFill>
            <a:srgbClr val="666666"/>
          </a:solidFill>
          <a:latin typeface="+mn-lt"/>
          <a:ea typeface="+mn-ea"/>
          <a:cs typeface="+mn-cs"/>
        </a:defRPr>
      </a:lvl1pPr>
      <a:lvl2pPr marL="571500" indent="-3810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A3238E"/>
        </a:buClr>
        <a:buFont typeface="Wingdings" pitchFamily="2" charset="2"/>
        <a:buChar char="n"/>
        <a:tabLst>
          <a:tab pos="3238500" algn="l"/>
        </a:tabLst>
        <a:defRPr sz="2000">
          <a:solidFill>
            <a:srgbClr val="666666"/>
          </a:solidFill>
          <a:latin typeface="+mn-lt"/>
        </a:defRPr>
      </a:lvl2pPr>
      <a:lvl3pPr marL="1143000" indent="-3810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BCBEC0"/>
        </a:buClr>
        <a:buFont typeface="Wingdings" pitchFamily="2" charset="2"/>
        <a:buChar char="n"/>
        <a:tabLst>
          <a:tab pos="3238500" algn="l"/>
        </a:tabLst>
        <a:defRPr sz="2000">
          <a:solidFill>
            <a:srgbClr val="666666"/>
          </a:solidFill>
          <a:latin typeface="+mn-lt"/>
        </a:defRPr>
      </a:lvl3pPr>
      <a:lvl4pPr marL="1714500" indent="-3810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har char="–"/>
        <a:tabLst>
          <a:tab pos="3238500" algn="l"/>
        </a:tabLst>
        <a:defRPr sz="2000">
          <a:solidFill>
            <a:srgbClr val="666666"/>
          </a:solidFill>
          <a:latin typeface="+mn-lt"/>
        </a:defRPr>
      </a:lvl4pPr>
      <a:lvl5pPr marL="2286000" indent="-3810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5pPr>
      <a:lvl6pPr marL="27432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6pPr>
      <a:lvl7pPr marL="32004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7pPr>
      <a:lvl8pPr marL="36576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8pPr>
      <a:lvl9pPr marL="41148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2209800" y="762000"/>
            <a:ext cx="6858000" cy="39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>
              <a:lnSpc>
                <a:spcPts val="2600"/>
              </a:lnSpc>
              <a:spcBef>
                <a:spcPct val="50000"/>
              </a:spcBef>
              <a:defRPr sz="2400">
                <a:solidFill>
                  <a:srgbClr val="666666"/>
                </a:solidFill>
                <a:latin typeface="Arial Narrow" pitchFamily="34" charset="0"/>
              </a:defRPr>
            </a:lvl1pPr>
            <a:lvl2pPr marL="742950" indent="-285750">
              <a:lnSpc>
                <a:spcPts val="2600"/>
              </a:lnSpc>
              <a:buClr>
                <a:srgbClr val="A3238E"/>
              </a:buClr>
              <a:buFont typeface="Wingdings" pitchFamily="2" charset="2"/>
              <a:buChar char="n"/>
              <a:defRPr sz="2000">
                <a:solidFill>
                  <a:srgbClr val="666666"/>
                </a:solidFill>
                <a:latin typeface="Arial Narrow" pitchFamily="34" charset="0"/>
              </a:defRPr>
            </a:lvl2pPr>
            <a:lvl3pPr marL="1143000" indent="-228600">
              <a:lnSpc>
                <a:spcPts val="2600"/>
              </a:lnSpc>
              <a:buClr>
                <a:srgbClr val="BCBEC0"/>
              </a:buClr>
              <a:buFont typeface="Wingdings" pitchFamily="2" charset="2"/>
              <a:buChar char="n"/>
              <a:defRPr sz="2000">
                <a:solidFill>
                  <a:srgbClr val="666666"/>
                </a:solidFill>
                <a:latin typeface="Arial Narrow" pitchFamily="34" charset="0"/>
              </a:defRPr>
            </a:lvl3pPr>
            <a:lvl4pPr marL="1600200" indent="-228600">
              <a:lnSpc>
                <a:spcPts val="2600"/>
              </a:lnSpc>
              <a:buChar char="–"/>
              <a:defRPr sz="2000">
                <a:solidFill>
                  <a:srgbClr val="666666"/>
                </a:solidFill>
                <a:latin typeface="Arial Narrow" pitchFamily="34" charset="0"/>
              </a:defRPr>
            </a:lvl4pPr>
            <a:lvl5pPr marL="2057400" indent="-228600">
              <a:lnSpc>
                <a:spcPts val="2600"/>
              </a:lnSpc>
              <a:defRPr sz="2000">
                <a:solidFill>
                  <a:srgbClr val="666666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666666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666666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666666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rgbClr val="666666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3238E"/>
              </a:buClr>
              <a:buFont typeface="Wingdings" pitchFamily="2" charset="2"/>
              <a:buNone/>
            </a:pPr>
            <a:r>
              <a:rPr lang="de-DE" altLang="de-DE" sz="2000" dirty="0" smtClean="0"/>
              <a:t>Tagung der Landessynode Herbst 2017</a:t>
            </a:r>
            <a:endParaRPr lang="de-DE" alt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4600" y="2286000"/>
            <a:ext cx="6426200" cy="2514600"/>
          </a:xfrm>
        </p:spPr>
        <p:txBody>
          <a:bodyPr/>
          <a:lstStyle/>
          <a:p>
            <a:r>
              <a:rPr lang="de-DE" dirty="0" smtClean="0"/>
              <a:t>Strategische Planung</a:t>
            </a:r>
            <a:br>
              <a:rPr lang="de-DE" dirty="0" smtClean="0"/>
            </a:br>
            <a:r>
              <a:rPr lang="de-DE" dirty="0" smtClean="0"/>
              <a:t>Bericht des Evangelischen Oberkirchenrates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Überprüfung und Fortschreibung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78238" indent="0"/>
            <a:r>
              <a:rPr lang="de-DE" sz="2000" b="1" dirty="0" smtClean="0"/>
              <a:t>Vorschlag</a:t>
            </a:r>
            <a:br>
              <a:rPr lang="de-DE" sz="2000" b="1" dirty="0" smtClean="0"/>
            </a:br>
            <a:r>
              <a:rPr lang="de-DE" sz="2000" b="1" dirty="0" smtClean="0"/>
              <a:t>Evangelischer Oberkirchenrat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b="1" dirty="0" smtClean="0"/>
              <a:t>Votum</a:t>
            </a:r>
            <a:r>
              <a:rPr lang="de-DE" sz="2000" b="1" dirty="0"/>
              <a:t>/ Anregung Landessynode</a:t>
            </a:r>
            <a:endParaRPr lang="de-DE" sz="2000" dirty="0"/>
          </a:p>
          <a:p>
            <a:pPr marL="3678238" indent="0"/>
            <a:r>
              <a:rPr lang="de-DE" sz="2000" dirty="0"/>
              <a:t>  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b="1" dirty="0" smtClean="0"/>
              <a:t>Rezeption in den Gemeinden und Bezirken</a:t>
            </a:r>
            <a:br>
              <a:rPr lang="de-DE" sz="2000" b="1" dirty="0" smtClean="0"/>
            </a:b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dirty="0" smtClean="0"/>
              <a:t>Fortschreibung</a:t>
            </a:r>
            <a:br>
              <a:rPr lang="de-DE" sz="2000" b="1" dirty="0" smtClean="0"/>
            </a:br>
            <a:r>
              <a:rPr lang="de-DE" sz="2000" b="1" dirty="0" smtClean="0"/>
              <a:t>Strategische Planung</a:t>
            </a:r>
            <a:endParaRPr lang="de-DE" sz="2000" dirty="0"/>
          </a:p>
          <a:p>
            <a:pPr marL="3227388" indent="12700"/>
            <a:endParaRPr lang="de-DE" dirty="0"/>
          </a:p>
        </p:txBody>
      </p:sp>
      <p:pic>
        <p:nvPicPr>
          <p:cNvPr id="9" name="Bild 1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200400" y="1981200"/>
            <a:ext cx="2182495" cy="3886200"/>
          </a:xfrm>
          <a:prstGeom prst="rect">
            <a:avLst/>
          </a:prstGeom>
        </p:spPr>
      </p:pic>
      <p:sp>
        <p:nvSpPr>
          <p:cNvPr id="11" name="Nach rechts gekrümmter Pfeil 10"/>
          <p:cNvSpPr/>
          <p:nvPr/>
        </p:nvSpPr>
        <p:spPr>
          <a:xfrm>
            <a:off x="6710682" y="3924300"/>
            <a:ext cx="457200" cy="381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6"/>
          </a:solidFill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de-DE"/>
          </a:p>
        </p:txBody>
      </p:sp>
      <p:sp>
        <p:nvSpPr>
          <p:cNvPr id="13" name="Nach rechts gekrümmter Pfeil 12"/>
          <p:cNvSpPr/>
          <p:nvPr/>
        </p:nvSpPr>
        <p:spPr>
          <a:xfrm>
            <a:off x="6629400" y="2857500"/>
            <a:ext cx="457200" cy="381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6"/>
          </a:solidFill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de-DE"/>
          </a:p>
        </p:txBody>
      </p:sp>
      <p:sp>
        <p:nvSpPr>
          <p:cNvPr id="14" name="Nach rechts gekrümmter Pfeil 13"/>
          <p:cNvSpPr/>
          <p:nvPr/>
        </p:nvSpPr>
        <p:spPr>
          <a:xfrm>
            <a:off x="6710682" y="4953000"/>
            <a:ext cx="457200" cy="381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6"/>
          </a:solidFill>
          <a:ln>
            <a:solidFill>
              <a:srgbClr val="4A7EBB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11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Überprüfung und Fortschreibung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2700">
              <a:lnSpc>
                <a:spcPct val="100000"/>
              </a:lnSpc>
              <a:tabLst/>
            </a:pPr>
            <a:endParaRPr lang="de-DE" sz="4000" dirty="0" smtClean="0"/>
          </a:p>
          <a:p>
            <a:pPr marL="0" indent="12700">
              <a:lnSpc>
                <a:spcPct val="100000"/>
              </a:lnSpc>
              <a:tabLst/>
            </a:pPr>
            <a:r>
              <a:rPr lang="de-DE" sz="4000" dirty="0" smtClean="0"/>
              <a:t>Ziel:</a:t>
            </a:r>
          </a:p>
          <a:p>
            <a:pPr marL="0" indent="12700">
              <a:lnSpc>
                <a:spcPct val="100000"/>
              </a:lnSpc>
              <a:tabLst/>
            </a:pPr>
            <a:r>
              <a:rPr lang="de-DE" sz="4000" dirty="0" smtClean="0"/>
              <a:t>Eine abgestimmte strategische Ausrichtung der Landeskirche.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80689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In der Wertediskussion Präsenz zeigen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Ehe und Familie stärken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Digitalisierung gestalten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Personalwesen im Oberkirchenrat überprüfen, weiter entwickeln, ggf. verbessern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Ein zukunftsfähiges Kommunikationskonzept für die Landeskirche erarbeiten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Stand der Schwerpunktsetzungen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480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 – spezifisch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m</a:t>
            </a:r>
            <a:r>
              <a:rPr lang="de-DE" dirty="0" smtClean="0"/>
              <a:t> – messbar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a – aktionsorientiert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r</a:t>
            </a:r>
            <a:r>
              <a:rPr lang="de-DE" dirty="0" smtClean="0"/>
              <a:t> – realistisch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t</a:t>
            </a:r>
            <a:r>
              <a:rPr lang="de-DE" dirty="0" smtClean="0"/>
              <a:t> – terminiert</a:t>
            </a:r>
          </a:p>
          <a:p>
            <a:pPr marL="0" indent="0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smarte Ziele?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45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i="1" dirty="0" smtClean="0"/>
          </a:p>
          <a:p>
            <a:pPr marL="0" indent="0"/>
            <a:endParaRPr lang="de-DE" i="1" dirty="0"/>
          </a:p>
          <a:p>
            <a:pPr marL="0" indent="0"/>
            <a:r>
              <a:rPr lang="de-DE" i="1" dirty="0" smtClean="0"/>
              <a:t>„Nicht alle Schwerpunktsetzungen können in Form „smarter“ Ziele formuliert werden. Manche Zielsetzungen im Zusammenhang mit dem kirchlichen Auftrag lassen sich nicht messbar und </a:t>
            </a:r>
            <a:r>
              <a:rPr lang="de-DE" i="1" dirty="0" err="1" smtClean="0"/>
              <a:t>terminierbar</a:t>
            </a:r>
            <a:r>
              <a:rPr lang="de-DE" i="1" dirty="0" smtClean="0"/>
              <a:t> formulieren.“</a:t>
            </a:r>
            <a:endParaRPr lang="de-DE" i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Beratungsergebnis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315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Präsenz in der Wertediskussion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Reformationsjubiläum im Zentrum</a:t>
            </a:r>
          </a:p>
          <a:p>
            <a:endParaRPr lang="de-DE" dirty="0"/>
          </a:p>
          <a:p>
            <a:r>
              <a:rPr lang="de-DE" sz="3600" dirty="0" smtClean="0"/>
              <a:t>„…da ist Freiheit“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57123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Präsenz in der Wertediskussion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Auseinandersetzung mit Rechtspopulismus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7448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Präsenz in der Wertediskussion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Interreligiöser Dialog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7684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Präsenz in der Wertediskussion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Umfangreiche Predigt- und Vortragstätigkeit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54489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Präsenz in der Wertediskussion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Migration, Globalisierung, Armutsbekämpfung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8826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sz="4800" dirty="0" smtClean="0"/>
              <a:t>Vision Kirche 2030:</a:t>
            </a:r>
          </a:p>
          <a:p>
            <a:pPr>
              <a:lnSpc>
                <a:spcPct val="100000"/>
              </a:lnSpc>
            </a:pPr>
            <a:r>
              <a:rPr lang="de-DE" sz="4800" dirty="0" smtClean="0"/>
              <a:t>„Unterwegs in das Land, das Gott uns zeigen will – Evangelische Kirche in Württemberg“</a:t>
            </a:r>
            <a:endParaRPr lang="de-DE" sz="4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Ausgangspunkt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031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Präsenz in der Wertediskussion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Smartes Ziel?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89612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Ehe und Familie stärken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Maßnahmenpaket „Familien stärken“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26270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Ehe und Familie stärken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Smartes Ziel!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61257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Ehe und Familie stärken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Stärkung auch auf Gemeinde- und Bezirksebene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83459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Ehe und Familie stärken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Themenspeicher: </a:t>
            </a:r>
          </a:p>
          <a:p>
            <a:r>
              <a:rPr lang="de-DE" dirty="0" smtClean="0"/>
              <a:t>Frage der bedarfsgerechten Kita-Angebote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77756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i="1" dirty="0" smtClean="0"/>
              <a:t>„Man darf mit Fug und Recht von einem epochalen Umbruch sprechen.“</a:t>
            </a:r>
            <a:endParaRPr lang="de-DE" i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Digitalisierung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51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Digitale Roadmap „Die vernetzte Evangelische Landeskirche in Württemberg“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Wie können wir die Möglichkeiten der Digitalisierung aktiv nutzen, um Menschen in ihrem zunehmend digital bestimmten Alltag als evangelische Kirche zu erreichen und um als relevante Stimme gehört zu werden?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Digitalisierung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7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Digitale Roadmap „Die vernetzte Evangelische Landeskirche in Württemberg“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Wie können wir die Möglichkeiten der Digitalisierung aktiv nutzen, um Menschen in ihrem zunehmend digital bestimmten Alltag als evangelische Kirche zu erreichen und um als relevante Stimme gehört zu werden?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Welche digitalen Medien bieten sich, Mitglieder und Haupt- und Ehrenamtliche im Alltag zu entlasten und Prozesse zu verbessern?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Wie können Menschen in den Gemeinden vor Ort gestärkt oder entlastet werden?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Digitalisierung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348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Digitale Roadmap „Die vernetzte Evangelische Landeskirche in Württemberg“:</a:t>
            </a:r>
          </a:p>
          <a:p>
            <a:pPr marL="0" indent="0"/>
            <a:r>
              <a:rPr lang="de-DE" dirty="0" smtClean="0"/>
              <a:t>Ganzheitliches Kommunikationskonzept</a:t>
            </a:r>
          </a:p>
          <a:p>
            <a:pPr marL="0" indent="0"/>
            <a:r>
              <a:rPr lang="de-DE" dirty="0" smtClean="0"/>
              <a:t>Optimierung von Bestandsprozessen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Digitalisierung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308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Digitale Roadmap „Die vernetzte Evangelische Landeskirche in Württemberg“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Digitalisierung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29</a:t>
            </a:fld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" y="2895600"/>
            <a:ext cx="9130373" cy="32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58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Zukunftsfähige Strukturen für die Landeskirche.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Die Landeskirche entfaltet auch in der digitalen Welt Relevanz für das Leben von Menschen und ist in der digitalen Welt präsent.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Steigerung der Attraktivität als Dienstgeber.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Die Landeskirche ist in der Öffentlichkeit präsent und spricht Menschen mit ihrem Angebot 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Die Landeskirche lebt eine Willkommenskultur, die Menschen zum Glauben einlädt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Strategische Ziele 2014-2018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819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Maßnahmenpaket: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Kampagne zur Steigerung des Bekanntheitsgrads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Ausweitung der Telearbeit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Flexibilisierung der Arbeitszeitregelung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Neuregelung der mobilen Kommunikation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Personalwesen im Oberkirchenrat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648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smart formuliert: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2000" dirty="0"/>
              <a:t>Bis zum Jahr 2020 wird ein Personalkonzept erstellt, das einen Stellenstandard definiert, der attraktiver und vielfältiger ist, als bei Kommunen.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2000" dirty="0"/>
              <a:t>Für alle Stellen liegen Stellenbeschreibungen vor, die ausreichend Raum für Projektarbeit und für unvorhergesehene Aufgaben lassen.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e-DE" sz="2000" dirty="0"/>
              <a:t>Bis zum Jahr 2020 sind alle Stellen im Rahmen „normaler Fluktuation“ besetzt und der Krankenstand liegt unterhalb des Durchschnitts</a:t>
            </a:r>
          </a:p>
          <a:p>
            <a:pPr marL="0" indent="0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Personalwesen im Oberkirchenrat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346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Empfehlungen des Gutachtens: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Prüfung inwieweit die Federführung für die Öffentlichkeitsarbeit beim Vorstand angebunden werden soll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Prüfung, die Chefverantwortlichen für die drei Bereiche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Öffentlichkeitsarbeit der Landeskirche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Interne Kommunikation, soziale Medien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smtClean="0"/>
              <a:t>Selbstständige, kritisch-konstruktive, journalistische Produkte</a:t>
            </a:r>
          </a:p>
          <a:p>
            <a:pPr marL="355600" lvl="2" indent="0">
              <a:buNone/>
            </a:pPr>
            <a:r>
              <a:rPr lang="de-DE" sz="2400" dirty="0" smtClean="0"/>
              <a:t>künftig an einem einheitlichen </a:t>
            </a:r>
            <a:r>
              <a:rPr lang="de-DE" sz="2400" dirty="0" err="1" smtClean="0"/>
              <a:t>Newsdesk</a:t>
            </a:r>
            <a:r>
              <a:rPr lang="de-DE" sz="2400" dirty="0" smtClean="0"/>
              <a:t> zu konzentrieren.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Kommunikationskonzept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690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de-DE" sz="2400" i="1" dirty="0" smtClean="0"/>
              <a:t>„Strategische </a:t>
            </a:r>
            <a:r>
              <a:rPr lang="de-DE" sz="2400" i="1" dirty="0"/>
              <a:t>Planung ist auch Schwerpunktbildung und </a:t>
            </a:r>
            <a:r>
              <a:rPr lang="de-DE" sz="2400" i="1" dirty="0" err="1"/>
              <a:t>Prioirisierung</a:t>
            </a:r>
            <a:r>
              <a:rPr lang="de-DE" sz="2400" i="1" dirty="0"/>
              <a:t>. Die Zahl neuer und zusätzlicher Projekte muss besser gesteuert und deutlicher auf die Schwerpunktsetzungen bezogen werden, um die angestrebte Bündelung, Konzentration, Überschaubarkeit und die Erkennbarkeit landeskirchlicher Zielsetzungen </a:t>
            </a:r>
            <a:endParaRPr lang="de-DE" sz="2400" i="1" dirty="0" smtClean="0"/>
          </a:p>
          <a:p>
            <a:pPr marL="0" lvl="2" indent="0">
              <a:buNone/>
            </a:pPr>
            <a:r>
              <a:rPr lang="de-DE" sz="2400" i="1" dirty="0" smtClean="0"/>
              <a:t>nach </a:t>
            </a:r>
            <a:r>
              <a:rPr lang="de-DE" sz="2400" i="1" dirty="0"/>
              <a:t>außen besser als bisher </a:t>
            </a:r>
            <a:endParaRPr lang="de-DE" sz="2400" i="1" dirty="0" smtClean="0"/>
          </a:p>
          <a:p>
            <a:pPr marL="0" lvl="2" indent="0">
              <a:buNone/>
            </a:pPr>
            <a:r>
              <a:rPr lang="de-DE" sz="2400" i="1" dirty="0" smtClean="0"/>
              <a:t>zu </a:t>
            </a:r>
            <a:r>
              <a:rPr lang="de-DE" sz="2400" i="1" dirty="0"/>
              <a:t>gewährleisten</a:t>
            </a:r>
            <a:r>
              <a:rPr lang="de-DE" sz="2400" i="1" dirty="0" smtClean="0"/>
              <a:t>.“</a:t>
            </a:r>
            <a:endParaRPr lang="de-DE" sz="2400" i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Schluss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774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2800" dirty="0" smtClean="0"/>
          </a:p>
          <a:p>
            <a:endParaRPr lang="de-DE" sz="2800" dirty="0"/>
          </a:p>
          <a:p>
            <a:endParaRPr lang="de-DE" sz="2800" dirty="0" smtClean="0"/>
          </a:p>
          <a:p>
            <a:pPr algn="ctr"/>
            <a:r>
              <a:rPr lang="de-DE" sz="2800" dirty="0" smtClean="0"/>
              <a:t>Vielen Dank für Ihre Aufmerksamkeit!</a:t>
            </a:r>
            <a:endParaRPr lang="de-DE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Schluss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1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Gelebter Glaube zeigt sich in diakonischem Wirken.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Die Landeskirche ist ein verlässlicher Bildungspartner.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Strategische Ziele 2014-2018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379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Entspricht es dem Wesen der Kirche, überhaupt strategische Ziele zu formulieren?</a:t>
            </a:r>
          </a:p>
          <a:p>
            <a:endParaRPr lang="de-DE" dirty="0" smtClean="0"/>
          </a:p>
          <a:p>
            <a:pPr marL="0" indent="0"/>
            <a:r>
              <a:rPr lang="de-DE" i="1" dirty="0" smtClean="0"/>
              <a:t>„Wenn strategische Planung dem kirchlichen Auftrag dient, allen Menschen Gottes Heil anzusagen, so löst sich der scheinbare Widerspruch auf.“</a:t>
            </a:r>
            <a:endParaRPr lang="de-DE" i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Strategische Planung im Spannungsfeld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657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Strategische Ziele müssen nachhaltig und erkennbar sein.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Strategische Ziele müssen Prioritätensetzungen enthalten.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Strategische Ziele können nicht einfach innerhalb eines Jahres abgearbeitet werden.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b="1" dirty="0" smtClean="0"/>
              <a:t>Jahresziele </a:t>
            </a:r>
            <a:r>
              <a:rPr lang="de-DE" b="1" dirty="0"/>
              <a:t>künftig </a:t>
            </a:r>
            <a:r>
              <a:rPr lang="de-DE" b="1" dirty="0" smtClean="0"/>
              <a:t>Schwerpunktsetzungen</a:t>
            </a:r>
            <a:endParaRPr lang="de-DE" b="1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Schwerpunktsetzungen müssen umsetzbar sein und vorhandene Ressourcen berücksichtigen.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Vereinfachung und Reduzierung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821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Bündelung der Kräfte.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Schwerpunkte neben der Linie sind ohne mehr Personal aktuell nicht umsetzbar.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Ziel der Personalentwicklung: Erhöhung der Flexibilität in der Linie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Ziel der Projektplanung: Grundsätzlicher Bezug auf Schwerpunktziele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Einführung eines Projektmanagements und weitere Verbesserung der Projektsteuerung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Kontinuität bei der Schwerpunktsetzung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753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Herbstkonvent des Kollegiums</a:t>
            </a:r>
            <a:br>
              <a:rPr lang="de-DE" dirty="0" smtClean="0"/>
            </a:br>
            <a:endParaRPr lang="de-DE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 smtClean="0"/>
              <a:t>Erkennbarkeit einer kontinuierlichen Ausrichtung der Landeskirche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 smtClean="0"/>
              <a:t>Reflexion der Umsetzungsebene und Entwicklung von realistischen Umsetzungsstrategien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 smtClean="0"/>
              <a:t>Kontinuierliche Fortschreibung und Weiterentwicklung der strategischen Ausrichtung der Landeskirche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/>
              <a:t>Dialog und Abstimmungskultur mit der </a:t>
            </a:r>
            <a:r>
              <a:rPr lang="de-DE" dirty="0" smtClean="0"/>
              <a:t>Landessynode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 smtClean="0"/>
              <a:t>Festlegung von zeitlichen Horizonten und Umsetzungszeiträumen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 smtClean="0"/>
              <a:t>Transparenz durch Festlegung eines Ideenspeichers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Überprüfung und Fortschreibung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45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Herbstkonvent des Kollegiums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Synodale Diskussion</a:t>
            </a:r>
          </a:p>
          <a:p>
            <a:pPr marL="717550">
              <a:buFont typeface="Symbol" panose="05050102010706020507" pitchFamily="18" charset="2"/>
              <a:buChar char="-"/>
            </a:pPr>
            <a:r>
              <a:rPr lang="de-DE" dirty="0" smtClean="0"/>
              <a:t>Jährlicher Bericht des OKR über Schwerpunktsetzung im Rahmen der Herbsttagung</a:t>
            </a:r>
          </a:p>
          <a:p>
            <a:pPr marL="717550">
              <a:buFont typeface="Symbol" panose="05050102010706020507" pitchFamily="18" charset="2"/>
              <a:buChar char="-"/>
            </a:pPr>
            <a:r>
              <a:rPr lang="de-DE" dirty="0" smtClean="0"/>
              <a:t>Überarbeitung der strategischen Ziele in einem mehrjährigen Rhythmus</a:t>
            </a:r>
          </a:p>
          <a:p>
            <a:pPr marL="717550">
              <a:buFont typeface="Symbol" panose="05050102010706020507" pitchFamily="18" charset="2"/>
              <a:buChar char="-"/>
            </a:pPr>
            <a:r>
              <a:rPr lang="de-DE" dirty="0" smtClean="0"/>
              <a:t>Präzisierung der Vision für die Dauer der Legislaturperiode</a:t>
            </a:r>
          </a:p>
          <a:p>
            <a:pPr marL="717550">
              <a:buFont typeface="Wingdings" panose="05000000000000000000" pitchFamily="2" charset="2"/>
              <a:buChar char="Ø"/>
            </a:pPr>
            <a:r>
              <a:rPr lang="de-DE" dirty="0" smtClean="0"/>
              <a:t>Ziel: ein rollierendes System.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Überprüfung und Fortschreibung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6434F-3341-4571-B015-4F7BC8B79218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5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ProjektDMS">
  <a:themeElements>
    <a:clrScheme name="OKR">
      <a:dk1>
        <a:sysClr val="windowText" lastClr="000000"/>
      </a:dk1>
      <a:lt1>
        <a:sysClr val="window" lastClr="FFFFFF"/>
      </a:lt1>
      <a:dk2>
        <a:srgbClr val="1F497D"/>
      </a:dk2>
      <a:lt2>
        <a:srgbClr val="000099"/>
      </a:lt2>
      <a:accent1>
        <a:srgbClr val="A537A4"/>
      </a:accent1>
      <a:accent2>
        <a:srgbClr val="E4AEE4"/>
      </a:accent2>
      <a:accent3>
        <a:srgbClr val="1B1B1F"/>
      </a:accent3>
      <a:accent4>
        <a:srgbClr val="333333"/>
      </a:accent4>
      <a:accent5>
        <a:srgbClr val="A5A5A5"/>
      </a:accent5>
      <a:accent6>
        <a:srgbClr val="0000FF"/>
      </a:accent6>
      <a:hlink>
        <a:srgbClr val="0000FF"/>
      </a:hlink>
      <a:folHlink>
        <a:srgbClr val="800080"/>
      </a:folHlink>
    </a:clrScheme>
    <a:fontScheme name="Master_Landeskirch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_Landeskirch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Landeskirch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Landeskirch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Landeskirch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Landeskirch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Landeskirch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Landeskirch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DesignProjektDMS</Template>
  <TotalTime>0</TotalTime>
  <Words>849</Words>
  <Application>Microsoft Office PowerPoint</Application>
  <PresentationFormat>Bildschirmpräsentation (4:3)</PresentationFormat>
  <Paragraphs>169</Paragraphs>
  <Slides>34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5" baseType="lpstr">
      <vt:lpstr>DesignProjektDMS</vt:lpstr>
      <vt:lpstr>Strategische Planung Bericht des Evangelischen Oberkirchenrates</vt:lpstr>
      <vt:lpstr>Ausgangspunkt</vt:lpstr>
      <vt:lpstr>Strategische Ziele 2014-2018</vt:lpstr>
      <vt:lpstr>Strategische Ziele 2014-2018</vt:lpstr>
      <vt:lpstr>Strategische Planung im Spannungsfeld</vt:lpstr>
      <vt:lpstr>Vereinfachung und Reduzierung</vt:lpstr>
      <vt:lpstr>Kontinuität bei der Schwerpunktsetzung</vt:lpstr>
      <vt:lpstr>Überprüfung und Fortschreibung</vt:lpstr>
      <vt:lpstr>Überprüfung und Fortschreibung</vt:lpstr>
      <vt:lpstr>Überprüfung und Fortschreibung</vt:lpstr>
      <vt:lpstr>Überprüfung und Fortschreibung</vt:lpstr>
      <vt:lpstr>Stand der Schwerpunktsetzungen</vt:lpstr>
      <vt:lpstr>smarte Ziele?</vt:lpstr>
      <vt:lpstr>Beratungsergebnis</vt:lpstr>
      <vt:lpstr>Präsenz in der Wertediskussion</vt:lpstr>
      <vt:lpstr>Präsenz in der Wertediskussion</vt:lpstr>
      <vt:lpstr>Präsenz in der Wertediskussion</vt:lpstr>
      <vt:lpstr>Präsenz in der Wertediskussion</vt:lpstr>
      <vt:lpstr>Präsenz in der Wertediskussion</vt:lpstr>
      <vt:lpstr>Präsenz in der Wertediskussion</vt:lpstr>
      <vt:lpstr>Ehe und Familie stärken</vt:lpstr>
      <vt:lpstr>Ehe und Familie stärken</vt:lpstr>
      <vt:lpstr>Ehe und Familie stärken</vt:lpstr>
      <vt:lpstr>Ehe und Familie stärken</vt:lpstr>
      <vt:lpstr>Digitalisierung</vt:lpstr>
      <vt:lpstr>Digitalisierung</vt:lpstr>
      <vt:lpstr>Digitalisierung</vt:lpstr>
      <vt:lpstr>Digitalisierung</vt:lpstr>
      <vt:lpstr>Digitalisierung</vt:lpstr>
      <vt:lpstr>Personalwesen im Oberkirchenrat</vt:lpstr>
      <vt:lpstr>Personalwesen im Oberkirchenrat</vt:lpstr>
      <vt:lpstr>Kommunikationskonzept</vt:lpstr>
      <vt:lpstr>Schluss</vt:lpstr>
      <vt:lpstr>Schluss</vt:lpstr>
    </vt:vector>
  </TitlesOfParts>
  <Company>Evang. Medienhaus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kleine Steuerungsgruppe</dc:title>
  <dc:creator>Erik.philipps@iao.fraunhofer.de;christoph.altenhofen@iao.fraunhofer.de</dc:creator>
  <cp:lastModifiedBy>Klein, Dr. Winfried</cp:lastModifiedBy>
  <cp:revision>939</cp:revision>
  <cp:lastPrinted>2017-11-24T17:03:42Z</cp:lastPrinted>
  <dcterms:created xsi:type="dcterms:W3CDTF">2012-01-25T10:40:40Z</dcterms:created>
  <dcterms:modified xsi:type="dcterms:W3CDTF">2017-11-27T16:42:32Z</dcterms:modified>
</cp:coreProperties>
</file>