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21"/>
  </p:notesMasterIdLst>
  <p:sldIdLst>
    <p:sldId id="256" r:id="rId2"/>
    <p:sldId id="278" r:id="rId3"/>
    <p:sldId id="262" r:id="rId4"/>
    <p:sldId id="260" r:id="rId5"/>
    <p:sldId id="259" r:id="rId6"/>
    <p:sldId id="261" r:id="rId7"/>
    <p:sldId id="263" r:id="rId8"/>
    <p:sldId id="264" r:id="rId9"/>
    <p:sldId id="265" r:id="rId10"/>
    <p:sldId id="267" r:id="rId11"/>
    <p:sldId id="268" r:id="rId12"/>
    <p:sldId id="270" r:id="rId13"/>
    <p:sldId id="269" r:id="rId14"/>
    <p:sldId id="275" r:id="rId15"/>
    <p:sldId id="276" r:id="rId16"/>
    <p:sldId id="277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hn, Kathrin" initials="H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43" autoAdjust="0"/>
  </p:normalViewPr>
  <p:slideViewPr>
    <p:cSldViewPr snapToGrid="0">
      <p:cViewPr>
        <p:scale>
          <a:sx n="92" d="100"/>
          <a:sy n="92" d="100"/>
        </p:scale>
        <p:origin x="-702" y="-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F7A13-2B4B-4BE3-A5A0-953CD9CABEF1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4C7E2-81A8-4511-91EB-90608DC798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0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C7E2-81A8-4511-91EB-90608DC7984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1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3142-FA2C-438E-BB19-AFA3CECAEEB0}" type="datetimeFigureOut">
              <a:rPr lang="de-DE" smtClean="0"/>
              <a:t>28.06.2017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A161-035B-4130-A7EC-42F8EEF7F4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13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3142-FA2C-438E-BB19-AFA3CECAEEB0}" type="datetimeFigureOut">
              <a:rPr lang="de-DE" smtClean="0"/>
              <a:t>28.06.2017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A161-035B-4130-A7EC-42F8EEF7F4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62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3142-FA2C-438E-BB19-AFA3CECAEEB0}" type="datetimeFigureOut">
              <a:rPr lang="de-DE" smtClean="0"/>
              <a:t>28.06.2017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A161-035B-4130-A7EC-42F8EEF7F4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98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3142-FA2C-438E-BB19-AFA3CECAEEB0}" type="datetimeFigureOut">
              <a:rPr lang="de-DE" smtClean="0"/>
              <a:t>28.06.2017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A161-035B-4130-A7EC-42F8EEF7F4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52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3142-FA2C-438E-BB19-AFA3CECAEEB0}" type="datetimeFigureOut">
              <a:rPr lang="de-DE" smtClean="0"/>
              <a:t>28.06.2017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A161-035B-4130-A7EC-42F8EEF7F4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14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3142-FA2C-438E-BB19-AFA3CECAEEB0}" type="datetimeFigureOut">
              <a:rPr lang="de-DE" smtClean="0"/>
              <a:t>28.06.2017</a:t>
            </a:fld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0922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3142-FA2C-438E-BB19-AFA3CECAEEB0}" type="datetimeFigureOut">
              <a:rPr lang="de-DE" smtClean="0"/>
              <a:t>28.06.2017</a:t>
            </a:fld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A161-035B-4130-A7EC-42F8EEF7F4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969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3142-FA2C-438E-BB19-AFA3CECAEEB0}" type="datetimeFigureOut">
              <a:rPr lang="de-DE" smtClean="0"/>
              <a:t>28.06.2017</a:t>
            </a:fld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A161-035B-4130-A7EC-42F8EEF7F4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77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3142-FA2C-438E-BB19-AFA3CECAEEB0}" type="datetimeFigureOut">
              <a:rPr lang="de-DE" smtClean="0"/>
              <a:t>28.06.2017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A161-035B-4130-A7EC-42F8EEF7F4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9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3142-FA2C-438E-BB19-AFA3CECAEEB0}" type="datetimeFigureOut">
              <a:rPr lang="de-DE" smtClean="0"/>
              <a:t>28.06.2017</a:t>
            </a:fld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A161-035B-4130-A7EC-42F8EEF7F4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3142-FA2C-438E-BB19-AFA3CECAEEB0}" type="datetimeFigureOut">
              <a:rPr lang="de-DE" smtClean="0"/>
              <a:t>28.06.2017</a:t>
            </a:fld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A161-035B-4130-A7EC-42F8EEF7F4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15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2A3142-FA2C-438E-BB19-AFA3CECAEEB0}" type="datetimeFigureOut">
              <a:rPr lang="de-DE" smtClean="0"/>
              <a:t>28.06.2017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AC1A161-035B-4130-A7EC-42F8EEF7F4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899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-1743499"/>
            <a:ext cx="12744000" cy="84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-104503" y="4981939"/>
            <a:ext cx="127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3.Synodaltagung  der Gemeinschaft der Evangelischen Kirchen in Europa 10.- 12. März 2017 in Bern 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2385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nhaltsplatzhalter 4" descr="Ein Bild, das Gebäude, draußen, Bogen enthält.&#10;&#10;Mit sehr hoher Zuverlässigkeit generierte Beschreibu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r="29282" b="-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919" y="758953"/>
            <a:ext cx="3190672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WORKSHOP 3 </a:t>
            </a:r>
            <a:r>
              <a:rPr lang="en-US" b="1" dirty="0" err="1"/>
              <a:t>Theologie</a:t>
            </a:r>
            <a:r>
              <a:rPr lang="en-US" b="1" dirty="0"/>
              <a:t> der Diaspora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69267" y="864108"/>
            <a:ext cx="3585891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 err="1"/>
              <a:t>Leitung</a:t>
            </a:r>
            <a:r>
              <a:rPr lang="en-US" i="1" dirty="0"/>
              <a:t>:</a:t>
            </a:r>
            <a:r>
              <a:rPr lang="en-US" b="1" i="1" dirty="0"/>
              <a:t> </a:t>
            </a:r>
            <a:r>
              <a:rPr lang="en-US" i="1" dirty="0"/>
              <a:t>Prof. Dr. Miriam Rose, Universität Jena</a:t>
            </a:r>
          </a:p>
          <a:p>
            <a:r>
              <a:rPr lang="en-US" i="1" dirty="0" err="1"/>
              <a:t>Moderatorin</a:t>
            </a:r>
            <a:r>
              <a:rPr lang="en-US" i="1" dirty="0"/>
              <a:t>. Klara </a:t>
            </a:r>
            <a:r>
              <a:rPr lang="en-US" i="1" dirty="0" err="1"/>
              <a:t>Tarr-Cselowsky</a:t>
            </a:r>
            <a:r>
              <a:rPr lang="en-US" i="1" dirty="0"/>
              <a:t>, </a:t>
            </a:r>
            <a:r>
              <a:rPr lang="en-US" i="1" dirty="0" err="1"/>
              <a:t>Evangelisch-Lutherische</a:t>
            </a:r>
            <a:r>
              <a:rPr lang="en-US" i="1" dirty="0"/>
              <a:t> </a:t>
            </a:r>
            <a:r>
              <a:rPr lang="en-US" i="1" dirty="0" err="1"/>
              <a:t>Kirche</a:t>
            </a:r>
            <a:r>
              <a:rPr lang="en-US" i="1" dirty="0"/>
              <a:t> in Ungar</a:t>
            </a:r>
          </a:p>
          <a:p>
            <a:r>
              <a:rPr lang="en-US" i="1" dirty="0" err="1"/>
              <a:t>Berichterstattung</a:t>
            </a:r>
            <a:r>
              <a:rPr lang="en-US" i="1" dirty="0"/>
              <a:t> Plenum : Georg </a:t>
            </a:r>
            <a:r>
              <a:rPr lang="en-US" i="1" dirty="0" err="1"/>
              <a:t>Schedereit</a:t>
            </a:r>
            <a:r>
              <a:rPr lang="en-US" i="1" dirty="0"/>
              <a:t>, </a:t>
            </a:r>
            <a:r>
              <a:rPr lang="en-US" i="1" dirty="0" err="1"/>
              <a:t>Evangelische</a:t>
            </a:r>
            <a:r>
              <a:rPr lang="en-US" i="1" dirty="0"/>
              <a:t> </a:t>
            </a:r>
            <a:r>
              <a:rPr lang="en-US" i="1" dirty="0" err="1"/>
              <a:t>Kirche</a:t>
            </a:r>
            <a:r>
              <a:rPr lang="en-US" i="1" dirty="0"/>
              <a:t> in </a:t>
            </a:r>
            <a:r>
              <a:rPr lang="en-US" i="1" dirty="0" err="1"/>
              <a:t>Italien</a:t>
            </a:r>
            <a:endParaRPr lang="en-US" i="1" dirty="0"/>
          </a:p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0A80FBDE-DF8E-4E6B-8039-ACD17EA7B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6E8963EA-C474-4B68-962A-34520BB2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dirty="0"/>
              <a:t>Kirchengemeinschaft/ Pluralität der Religionen/ </a:t>
            </a:r>
            <a:r>
              <a:rPr lang="de-DE" sz="1200" b="1" dirty="0"/>
              <a:t>Theologie der Diaspora/ </a:t>
            </a:r>
            <a:r>
              <a:rPr lang="de-DE" sz="1200" dirty="0"/>
              <a:t>Migration und Kirchengemeinschaft/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344954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7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nhaltsplatzhalter 4" descr="Ein Bild, das Gebäude, drinnen, Boden, Tisch enthält.&#10;&#10;Mit sehr hoher Zuverlässigkeit generierte Beschreibu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5" r="1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31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248" y="752856"/>
            <a:ext cx="6763238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Workshop 3 </a:t>
            </a:r>
            <a:r>
              <a:rPr lang="en-US" sz="3200" b="1" dirty="0" err="1"/>
              <a:t>Theologie</a:t>
            </a:r>
            <a:r>
              <a:rPr lang="en-US" sz="3200" b="1" dirty="0"/>
              <a:t> der Diaspora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0688" y="1904926"/>
            <a:ext cx="6751798" cy="4184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400" i="1" dirty="0" err="1">
                <a:solidFill>
                  <a:srgbClr val="FFFFFF"/>
                </a:solidFill>
              </a:rPr>
              <a:t>Inhalt</a:t>
            </a:r>
            <a:r>
              <a:rPr lang="en-US" sz="2400" i="1" dirty="0">
                <a:solidFill>
                  <a:srgbClr val="FFFFFF"/>
                </a:solidFill>
              </a:rPr>
              <a:t> des Workshops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Das </a:t>
            </a:r>
            <a:r>
              <a:rPr lang="en-US" sz="2400" dirty="0" err="1">
                <a:solidFill>
                  <a:srgbClr val="FFFFFF"/>
                </a:solidFill>
              </a:rPr>
              <a:t>Phänomen</a:t>
            </a:r>
            <a:r>
              <a:rPr lang="en-US" sz="2400" dirty="0">
                <a:solidFill>
                  <a:srgbClr val="FFFFFF"/>
                </a:solidFill>
              </a:rPr>
              <a:t> der </a:t>
            </a:r>
            <a:r>
              <a:rPr lang="en-US" sz="2400" dirty="0" err="1">
                <a:solidFill>
                  <a:srgbClr val="FFFFFF"/>
                </a:solidFill>
              </a:rPr>
              <a:t>Minderheitensituation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betrifft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eine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große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Zahl</a:t>
            </a:r>
            <a:r>
              <a:rPr lang="en-US" sz="2400" dirty="0">
                <a:solidFill>
                  <a:srgbClr val="FFFFFF"/>
                </a:solidFill>
              </a:rPr>
              <a:t> der GEKE </a:t>
            </a:r>
            <a:r>
              <a:rPr lang="en-US" sz="2400" dirty="0" err="1">
                <a:solidFill>
                  <a:srgbClr val="FFFFFF"/>
                </a:solidFill>
              </a:rPr>
              <a:t>Kirchen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</a:p>
          <a:p>
            <a:r>
              <a:rPr lang="en-US" sz="2400" dirty="0" err="1">
                <a:solidFill>
                  <a:srgbClr val="FFFFFF"/>
                </a:solidFill>
              </a:rPr>
              <a:t>im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regionalen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sowie</a:t>
            </a:r>
            <a:r>
              <a:rPr lang="en-US" sz="2400" dirty="0">
                <a:solidFill>
                  <a:srgbClr val="FFFFFF"/>
                </a:solidFill>
              </a:rPr>
              <a:t> und </a:t>
            </a:r>
            <a:r>
              <a:rPr lang="en-US" sz="2400" dirty="0" err="1">
                <a:solidFill>
                  <a:srgbClr val="FFFFFF"/>
                </a:solidFill>
              </a:rPr>
              <a:t>im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europäischen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Kontext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</a:p>
          <a:p>
            <a:r>
              <a:rPr lang="en-US" sz="2400" dirty="0" err="1">
                <a:solidFill>
                  <a:srgbClr val="FFFFFF"/>
                </a:solidFill>
              </a:rPr>
              <a:t>Dazu</a:t>
            </a:r>
            <a:r>
              <a:rPr lang="en-US" sz="2400" dirty="0">
                <a:solidFill>
                  <a:srgbClr val="FFFFFF"/>
                </a:solidFill>
              </a:rPr>
              <a:t> hat die </a:t>
            </a:r>
            <a:r>
              <a:rPr lang="en-US" sz="2400" dirty="0" err="1">
                <a:solidFill>
                  <a:srgbClr val="FFFFFF"/>
                </a:solidFill>
              </a:rPr>
              <a:t>Vollversammlung</a:t>
            </a:r>
            <a:r>
              <a:rPr lang="en-US" sz="2400" dirty="0">
                <a:solidFill>
                  <a:srgbClr val="FFFFFF"/>
                </a:solidFill>
              </a:rPr>
              <a:t> der GEKE 2012 </a:t>
            </a:r>
            <a:r>
              <a:rPr lang="en-US" sz="2400" dirty="0" err="1">
                <a:solidFill>
                  <a:srgbClr val="FFFFFF"/>
                </a:solidFill>
              </a:rPr>
              <a:t>einen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Studienprozess</a:t>
            </a:r>
            <a:r>
              <a:rPr lang="en-US" sz="2400" dirty="0">
                <a:solidFill>
                  <a:srgbClr val="FFFFFF"/>
                </a:solidFill>
              </a:rPr>
              <a:t> in Gang </a:t>
            </a:r>
            <a:r>
              <a:rPr lang="en-US" sz="2400" dirty="0" err="1">
                <a:solidFill>
                  <a:srgbClr val="FFFFFF"/>
                </a:solidFill>
              </a:rPr>
              <a:t>gesetzt</a:t>
            </a:r>
            <a:r>
              <a:rPr lang="en-US" sz="2400" dirty="0">
                <a:solidFill>
                  <a:srgbClr val="FFFFFF"/>
                </a:solidFill>
              </a:rPr>
              <a:t>, der </a:t>
            </a:r>
            <a:r>
              <a:rPr lang="en-US" sz="2400" dirty="0" err="1">
                <a:solidFill>
                  <a:srgbClr val="FFFFFF"/>
                </a:solidFill>
              </a:rPr>
              <a:t>anhand</a:t>
            </a:r>
            <a:r>
              <a:rPr lang="en-US" sz="2400" dirty="0">
                <a:solidFill>
                  <a:srgbClr val="FFFFFF"/>
                </a:solidFill>
              </a:rPr>
              <a:t> des </a:t>
            </a:r>
            <a:r>
              <a:rPr lang="en-US" sz="2400" dirty="0" err="1">
                <a:solidFill>
                  <a:srgbClr val="FFFFFF"/>
                </a:solidFill>
              </a:rPr>
              <a:t>Begriffs</a:t>
            </a:r>
            <a:r>
              <a:rPr lang="en-US" sz="2400" dirty="0">
                <a:solidFill>
                  <a:srgbClr val="FFFFFF"/>
                </a:solidFill>
              </a:rPr>
              <a:t> der “Diaspora” die </a:t>
            </a:r>
            <a:r>
              <a:rPr lang="en-US" sz="2400" dirty="0" err="1">
                <a:solidFill>
                  <a:srgbClr val="FFFFFF"/>
                </a:solidFill>
              </a:rPr>
              <a:t>Herausforderungen</a:t>
            </a:r>
            <a:r>
              <a:rPr lang="en-US" sz="2400" dirty="0">
                <a:solidFill>
                  <a:srgbClr val="FFFFFF"/>
                </a:solidFill>
              </a:rPr>
              <a:t> und </a:t>
            </a:r>
            <a:r>
              <a:rPr lang="en-US" sz="2400" dirty="0" err="1">
                <a:solidFill>
                  <a:srgbClr val="FFFFFF"/>
                </a:solidFill>
              </a:rPr>
              <a:t>Chancen</a:t>
            </a:r>
            <a:r>
              <a:rPr lang="en-US" sz="2400" dirty="0">
                <a:solidFill>
                  <a:srgbClr val="FFFFFF"/>
                </a:solidFill>
              </a:rPr>
              <a:t> der </a:t>
            </a:r>
            <a:r>
              <a:rPr lang="en-US" sz="2400" dirty="0" err="1">
                <a:solidFill>
                  <a:srgbClr val="FFFFFF"/>
                </a:solidFill>
              </a:rPr>
              <a:t>Minderheitssituation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analysiert</a:t>
            </a:r>
            <a:r>
              <a:rPr lang="en-US" sz="2400" dirty="0">
                <a:solidFill>
                  <a:srgbClr val="FFFFFF"/>
                </a:solidFill>
              </a:rPr>
              <a:t> und </a:t>
            </a:r>
            <a:r>
              <a:rPr lang="en-US" sz="2400" dirty="0" err="1">
                <a:solidFill>
                  <a:srgbClr val="FFFFFF"/>
                </a:solidFill>
              </a:rPr>
              <a:t>entwickelt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3DE8F9C3-EE10-4CF2-AA6A-4883CC62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11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xmlns="" id="{13898E0B-CDF3-46E7-8E36-6882F29C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dirty="0"/>
              <a:t>Kirchengemeinschaft/ Pluralität der Religionen/ </a:t>
            </a:r>
            <a:r>
              <a:rPr lang="de-DE" sz="1200" b="1" dirty="0"/>
              <a:t>Theologie der Diaspora</a:t>
            </a:r>
            <a:r>
              <a:rPr lang="de-DE" sz="1200" dirty="0"/>
              <a:t>/ Migration und Kirchengemeinschaft/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59715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44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nhaltsplatzhalter 4" descr="Ein Bild, das Wand, drinnen, Objekt, Ding enthält.&#10;&#10;Mit sehr hoher Zuverlässigkeit generierte Beschreibu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12" y="759599"/>
            <a:ext cx="3278349" cy="5330650"/>
          </a:xfrm>
          <a:prstGeom prst="rect">
            <a:avLst/>
          </a:prstGeom>
        </p:spPr>
      </p:pic>
      <p:sp>
        <p:nvSpPr>
          <p:cNvPr id="48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246" y="759599"/>
            <a:ext cx="6763239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Workshop 3   </a:t>
            </a:r>
            <a:r>
              <a:rPr lang="en-US" sz="3200" b="1" dirty="0" err="1"/>
              <a:t>Theologie</a:t>
            </a:r>
            <a:r>
              <a:rPr lang="en-US" sz="3200" b="1" dirty="0"/>
              <a:t> der Diaspora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2683" y="1705568"/>
            <a:ext cx="6789802" cy="438433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>
              <a:lnSpc>
                <a:spcPct val="70000"/>
              </a:lnSpc>
            </a:pPr>
            <a:endParaRPr lang="en-US" sz="1300" dirty="0">
              <a:solidFill>
                <a:srgbClr val="FFFFFF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200" i="1" dirty="0">
                <a:solidFill>
                  <a:srgbClr val="FFFFFF"/>
                </a:solidFill>
              </a:rPr>
              <a:t>Der </a:t>
            </a:r>
            <a:r>
              <a:rPr lang="en-US" sz="2200" i="1" dirty="0" err="1">
                <a:solidFill>
                  <a:srgbClr val="FFFFFF"/>
                </a:solidFill>
              </a:rPr>
              <a:t>biblische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Begriff</a:t>
            </a:r>
            <a:r>
              <a:rPr lang="en-US" sz="2200" i="1" dirty="0">
                <a:solidFill>
                  <a:srgbClr val="FFFFFF"/>
                </a:solidFill>
              </a:rPr>
              <a:t> „Diaspora“ </a:t>
            </a:r>
            <a:r>
              <a:rPr lang="en-US" sz="2200" i="1" dirty="0" err="1">
                <a:solidFill>
                  <a:srgbClr val="FFFFFF"/>
                </a:solidFill>
              </a:rPr>
              <a:t>eröffnet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einen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weiteren</a:t>
            </a:r>
            <a:r>
              <a:rPr lang="en-US" sz="2200" i="1" dirty="0">
                <a:solidFill>
                  <a:srgbClr val="FFFFFF"/>
                </a:solidFill>
              </a:rPr>
              <a:t>, </a:t>
            </a:r>
            <a:r>
              <a:rPr lang="en-US" sz="2200" i="1" dirty="0" err="1">
                <a:solidFill>
                  <a:srgbClr val="FFFFFF"/>
                </a:solidFill>
              </a:rPr>
              <a:t>einen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hoffnungsvolleren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Horizont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als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eine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nur</a:t>
            </a:r>
            <a:r>
              <a:rPr lang="en-US" sz="2200" i="1" dirty="0">
                <a:solidFill>
                  <a:srgbClr val="FFFFFF"/>
                </a:solidFill>
              </a:rPr>
              <a:t> quantitative „</a:t>
            </a:r>
            <a:r>
              <a:rPr lang="en-US" sz="2200" i="1" dirty="0" err="1">
                <a:solidFill>
                  <a:srgbClr val="FFFFFF"/>
                </a:solidFill>
              </a:rPr>
              <a:t>Minderheit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bzw</a:t>
            </a:r>
            <a:r>
              <a:rPr lang="en-US" sz="2200" i="1" dirty="0">
                <a:solidFill>
                  <a:srgbClr val="FFFFFF"/>
                </a:solidFill>
              </a:rPr>
              <a:t>. . </a:t>
            </a:r>
            <a:r>
              <a:rPr lang="en-US" sz="2200" i="1" dirty="0" err="1">
                <a:solidFill>
                  <a:srgbClr val="FFFFFF"/>
                </a:solidFill>
              </a:rPr>
              <a:t>Mehrheits</a:t>
            </a:r>
            <a:r>
              <a:rPr lang="en-US" sz="2200" i="1" dirty="0">
                <a:solidFill>
                  <a:srgbClr val="FFFFFF"/>
                </a:solidFill>
              </a:rPr>
              <a:t>“- </a:t>
            </a:r>
            <a:r>
              <a:rPr lang="en-US" sz="2200" i="1" dirty="0" err="1">
                <a:solidFill>
                  <a:srgbClr val="FFFFFF"/>
                </a:solidFill>
              </a:rPr>
              <a:t>Wahrnehmung</a:t>
            </a:r>
            <a:r>
              <a:rPr lang="en-US" sz="2200" i="1" dirty="0">
                <a:solidFill>
                  <a:srgbClr val="FFFFFF"/>
                </a:solidFill>
              </a:rPr>
              <a:t>. </a:t>
            </a:r>
            <a:r>
              <a:rPr lang="en-US" sz="2200" i="1" dirty="0" err="1">
                <a:solidFill>
                  <a:srgbClr val="FFFFFF"/>
                </a:solidFill>
              </a:rPr>
              <a:t>Im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Bezug</a:t>
            </a:r>
            <a:r>
              <a:rPr lang="en-US" sz="2200" i="1" dirty="0">
                <a:solidFill>
                  <a:srgbClr val="FFFFFF"/>
                </a:solidFill>
              </a:rPr>
              <a:t> auf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i="1" dirty="0" err="1">
                <a:solidFill>
                  <a:srgbClr val="FFFFFF"/>
                </a:solidFill>
              </a:rPr>
              <a:t>vielfältigen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Fremdheitserfahrungen</a:t>
            </a:r>
            <a:r>
              <a:rPr lang="en-US" sz="2200" i="1" dirty="0">
                <a:solidFill>
                  <a:srgbClr val="FFFFFF"/>
                </a:solidFill>
              </a:rPr>
              <a:t> von </a:t>
            </a:r>
            <a:r>
              <a:rPr lang="en-US" sz="2200" i="1" dirty="0" err="1">
                <a:solidFill>
                  <a:srgbClr val="FFFFFF"/>
                </a:solidFill>
              </a:rPr>
              <a:t>Minderheitenkirchen</a:t>
            </a:r>
            <a:r>
              <a:rPr lang="en-US" sz="2200" i="1" dirty="0">
                <a:solidFill>
                  <a:srgbClr val="FFFFFF"/>
                </a:solidFill>
              </a:rPr>
              <a:t>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i="1" dirty="0" err="1">
                <a:solidFill>
                  <a:srgbClr val="FFFFFF"/>
                </a:solidFill>
              </a:rPr>
              <a:t>Unterschiedliche</a:t>
            </a:r>
            <a:r>
              <a:rPr lang="en-US" sz="2200" i="1" dirty="0">
                <a:solidFill>
                  <a:srgbClr val="FFFFFF"/>
                </a:solidFill>
              </a:rPr>
              <a:t>  </a:t>
            </a:r>
            <a:r>
              <a:rPr lang="en-US" sz="2200" i="1" dirty="0" err="1">
                <a:solidFill>
                  <a:srgbClr val="FFFFFF"/>
                </a:solidFill>
              </a:rPr>
              <a:t>persönliche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Haltungen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bzw</a:t>
            </a:r>
            <a:r>
              <a:rPr lang="en-US" sz="2200" i="1" dirty="0">
                <a:solidFill>
                  <a:srgbClr val="FFFFFF"/>
                </a:solidFill>
              </a:rPr>
              <a:t>.  </a:t>
            </a:r>
            <a:r>
              <a:rPr lang="en-US" sz="2200" i="1" dirty="0" err="1">
                <a:solidFill>
                  <a:srgbClr val="FFFFFF"/>
                </a:solidFill>
              </a:rPr>
              <a:t>Einstellungen</a:t>
            </a:r>
            <a:r>
              <a:rPr lang="en-US" sz="2200" i="1" dirty="0">
                <a:solidFill>
                  <a:srgbClr val="FFFFFF"/>
                </a:solidFill>
              </a:rPr>
              <a:t>  </a:t>
            </a:r>
            <a:r>
              <a:rPr lang="en-US" sz="2200" i="1" dirty="0" err="1">
                <a:solidFill>
                  <a:srgbClr val="FFFFFF"/>
                </a:solidFill>
              </a:rPr>
              <a:t>christlichen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Glaubenstraditionen</a:t>
            </a:r>
            <a:r>
              <a:rPr lang="en-US" sz="2200" i="1" dirty="0">
                <a:solidFill>
                  <a:srgbClr val="FFFFFF"/>
                </a:solidFill>
              </a:rPr>
              <a:t>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i="1" dirty="0" err="1">
                <a:solidFill>
                  <a:srgbClr val="FFFFFF"/>
                </a:solidFill>
              </a:rPr>
              <a:t>sprachlichen</a:t>
            </a:r>
            <a:r>
              <a:rPr lang="en-US" sz="2200" i="1" dirty="0">
                <a:solidFill>
                  <a:srgbClr val="FFFFFF"/>
                </a:solidFill>
              </a:rPr>
              <a:t> und </a:t>
            </a:r>
            <a:r>
              <a:rPr lang="en-US" sz="2200" i="1" dirty="0" err="1">
                <a:solidFill>
                  <a:srgbClr val="FFFFFF"/>
                </a:solidFill>
              </a:rPr>
              <a:t>finanziellen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Herausforderungen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evangelischen</a:t>
            </a:r>
            <a:r>
              <a:rPr lang="en-US" sz="2200" i="1" dirty="0">
                <a:solidFill>
                  <a:srgbClr val="FFFFFF"/>
                </a:solidFill>
              </a:rPr>
              <a:t>  des </a:t>
            </a:r>
            <a:r>
              <a:rPr lang="en-US" sz="2200" i="1" dirty="0" err="1">
                <a:solidFill>
                  <a:srgbClr val="FFFFFF"/>
                </a:solidFill>
              </a:rPr>
              <a:t>Andersseins</a:t>
            </a:r>
            <a:r>
              <a:rPr lang="en-US" sz="2200" i="1" dirty="0">
                <a:solidFill>
                  <a:srgbClr val="FFFFFF"/>
                </a:solidFill>
              </a:rPr>
              <a:t>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i="1" dirty="0" err="1">
                <a:solidFill>
                  <a:srgbClr val="FFFFFF"/>
                </a:solidFill>
              </a:rPr>
              <a:t>multikulturellen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Beziehungsreichtum</a:t>
            </a:r>
            <a:r>
              <a:rPr lang="en-US" sz="2200" i="1" dirty="0">
                <a:solidFill>
                  <a:srgbClr val="FFFFFF"/>
                </a:solidFill>
              </a:rPr>
              <a:t>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i="1" dirty="0" err="1">
                <a:solidFill>
                  <a:srgbClr val="FFFFFF"/>
                </a:solidFill>
              </a:rPr>
              <a:t>mit</a:t>
            </a:r>
            <a:r>
              <a:rPr lang="en-US" sz="2200" i="1" dirty="0">
                <a:solidFill>
                  <a:srgbClr val="FFFFFF"/>
                </a:solidFill>
              </a:rPr>
              <a:t>  </a:t>
            </a:r>
            <a:r>
              <a:rPr lang="en-US" sz="2200" i="1" dirty="0" err="1">
                <a:solidFill>
                  <a:srgbClr val="FFFFFF"/>
                </a:solidFill>
              </a:rPr>
              <a:t>besonderen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Bildungs</a:t>
            </a:r>
            <a:r>
              <a:rPr lang="en-US" sz="2200" i="1" dirty="0">
                <a:solidFill>
                  <a:srgbClr val="FFFFFF"/>
                </a:solidFill>
              </a:rPr>
              <a:t>- und </a:t>
            </a:r>
            <a:r>
              <a:rPr lang="en-US" sz="2200" i="1" dirty="0" err="1">
                <a:solidFill>
                  <a:srgbClr val="FFFFFF"/>
                </a:solidFill>
              </a:rPr>
              <a:t>Brückenfunktionen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im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konsequenten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Bibelbezug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i="1" dirty="0">
                <a:solidFill>
                  <a:srgbClr val="FFFFFF"/>
                </a:solidFill>
              </a:rPr>
              <a:t>Dies </a:t>
            </a:r>
            <a:r>
              <a:rPr lang="en-US" sz="2200" i="1" dirty="0" err="1">
                <a:solidFill>
                  <a:srgbClr val="FFFFFF"/>
                </a:solidFill>
              </a:rPr>
              <a:t>alles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kann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maßgeblich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zur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Selbstvergewisserung</a:t>
            </a:r>
            <a:r>
              <a:rPr lang="en-US" sz="2200" i="1" dirty="0">
                <a:solidFill>
                  <a:srgbClr val="FFFFFF"/>
                </a:solidFill>
              </a:rPr>
              <a:t> und </a:t>
            </a:r>
            <a:r>
              <a:rPr lang="en-US" sz="2200" i="1" dirty="0" err="1">
                <a:solidFill>
                  <a:srgbClr val="FFFFFF"/>
                </a:solidFill>
              </a:rPr>
              <a:t>Schärfung</a:t>
            </a:r>
            <a:r>
              <a:rPr lang="en-US" sz="2200" i="1" dirty="0">
                <a:solidFill>
                  <a:srgbClr val="FFFFFF"/>
                </a:solidFill>
              </a:rPr>
              <a:t> des </a:t>
            </a:r>
            <a:r>
              <a:rPr lang="en-US" sz="2200" i="1" dirty="0" err="1">
                <a:solidFill>
                  <a:srgbClr val="FFFFFF"/>
                </a:solidFill>
              </a:rPr>
              <a:t>evangelischen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Profils</a:t>
            </a:r>
            <a:r>
              <a:rPr lang="en-US" sz="2200" i="1" dirty="0">
                <a:solidFill>
                  <a:srgbClr val="FFFFFF"/>
                </a:solidFill>
              </a:rPr>
              <a:t> und der </a:t>
            </a:r>
            <a:r>
              <a:rPr lang="en-US" sz="2200" i="1" dirty="0" err="1">
                <a:solidFill>
                  <a:srgbClr val="FFFFFF"/>
                </a:solidFill>
              </a:rPr>
              <a:t>öffentlichen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Theologie</a:t>
            </a:r>
            <a:r>
              <a:rPr lang="en-US" sz="2200" i="1" dirty="0">
                <a:solidFill>
                  <a:srgbClr val="FFFFFF"/>
                </a:solidFill>
              </a:rPr>
              <a:t> in der Welt von </a:t>
            </a:r>
            <a:r>
              <a:rPr lang="en-US" sz="2200" i="1" dirty="0" err="1">
                <a:solidFill>
                  <a:srgbClr val="FFFFFF"/>
                </a:solidFill>
              </a:rPr>
              <a:t>heute</a:t>
            </a:r>
            <a:r>
              <a:rPr lang="en-US" sz="2200" i="1" dirty="0">
                <a:solidFill>
                  <a:srgbClr val="FFFFFF"/>
                </a:solidFill>
              </a:rPr>
              <a:t> </a:t>
            </a:r>
            <a:r>
              <a:rPr lang="en-US" sz="2200" i="1" dirty="0" err="1">
                <a:solidFill>
                  <a:srgbClr val="FFFFFF"/>
                </a:solidFill>
              </a:rPr>
              <a:t>beitragen</a:t>
            </a:r>
            <a:endParaRPr lang="en-US" sz="2200" i="1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300" b="1" dirty="0">
                <a:solidFill>
                  <a:srgbClr val="FFFFFF"/>
                </a:solidFill>
              </a:rPr>
              <a:t/>
            </a:r>
            <a:br>
              <a:rPr lang="en-US" sz="1300" b="1" dirty="0">
                <a:solidFill>
                  <a:srgbClr val="FFFFFF"/>
                </a:solidFill>
              </a:rPr>
            </a:br>
            <a:r>
              <a:rPr lang="en-US" sz="1300" b="1" dirty="0">
                <a:solidFill>
                  <a:srgbClr val="FFFFFF"/>
                </a:solidFill>
              </a:rPr>
              <a:t> </a:t>
            </a:r>
            <a:endParaRPr lang="en-US" sz="1300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35" name="Slide Number Placeholder 9">
            <a:extLst>
              <a:ext uri="{FF2B5EF4-FFF2-40B4-BE49-F238E27FC236}">
                <a16:creationId xmlns:a16="http://schemas.microsoft.com/office/drawing/2014/main" xmlns="" id="{9FC3EF6B-9A40-4129-B848-F08F7C10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12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xmlns="" id="{982796D9-1974-4F44-96C2-CD88844D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dirty="0"/>
              <a:t>Kirchengemeinschaf</a:t>
            </a:r>
            <a:r>
              <a:rPr lang="de-DE" sz="1200" b="1" dirty="0"/>
              <a:t>t</a:t>
            </a:r>
            <a:r>
              <a:rPr lang="de-DE" sz="1200" dirty="0"/>
              <a:t>/ Pluralität der Religionen/ </a:t>
            </a:r>
            <a:r>
              <a:rPr lang="de-DE" sz="1200" b="1" dirty="0"/>
              <a:t>Theologie der Diaspora</a:t>
            </a:r>
            <a:r>
              <a:rPr lang="de-DE" sz="1200" dirty="0"/>
              <a:t>/ Migration und Kirchengemeinschaft/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89789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nhaltsplatzhalter 4" descr="Ein Bild, das Boden, drinnen, Wand, Raum enthält.&#10;&#10;Mit sehr hoher Zuverlässigkeit generierte Beschreibu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05" y="759599"/>
            <a:ext cx="2985163" cy="5330650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247" y="759599"/>
            <a:ext cx="645111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Workshop 3 </a:t>
            </a:r>
            <a:r>
              <a:rPr lang="en-US" sz="3200" b="1" dirty="0" err="1"/>
              <a:t>Theologie</a:t>
            </a:r>
            <a:r>
              <a:rPr lang="en-US" sz="3200" b="1" dirty="0"/>
              <a:t> der Diaspora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9248" y="2015068"/>
            <a:ext cx="6740355" cy="4074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smtClean="0">
                <a:solidFill>
                  <a:srgbClr val="FFFFFF"/>
                </a:solidFill>
              </a:rPr>
              <a:t>   </a:t>
            </a:r>
            <a:r>
              <a:rPr lang="en-US" sz="2200" dirty="0" err="1" smtClean="0">
                <a:solidFill>
                  <a:srgbClr val="FFFFFF"/>
                </a:solidFill>
              </a:rPr>
              <a:t>drei</a:t>
            </a:r>
            <a:r>
              <a:rPr lang="en-US" sz="2200" smtClean="0">
                <a:solidFill>
                  <a:srgbClr val="FFFFFF"/>
                </a:solidFill>
              </a:rPr>
              <a:t> der </a:t>
            </a:r>
            <a:r>
              <a:rPr lang="en-US" sz="2200" dirty="0" err="1">
                <a:solidFill>
                  <a:srgbClr val="FFFFFF"/>
                </a:solidFill>
              </a:rPr>
              <a:t>westlichen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Ergebnisse</a:t>
            </a:r>
            <a:r>
              <a:rPr lang="en-US" sz="2200" dirty="0">
                <a:solidFill>
                  <a:srgbClr val="FFFFFF"/>
                </a:solidFill>
              </a:rPr>
              <a:t> des Workshops</a:t>
            </a:r>
          </a:p>
          <a:p>
            <a:r>
              <a:rPr lang="en-US" sz="2200" dirty="0" err="1">
                <a:solidFill>
                  <a:srgbClr val="FFFFFF"/>
                </a:solidFill>
              </a:rPr>
              <a:t>Theologen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sehen</a:t>
            </a:r>
            <a:r>
              <a:rPr lang="en-US" sz="2200" dirty="0">
                <a:solidFill>
                  <a:srgbClr val="FFFFFF"/>
                </a:solidFill>
              </a:rPr>
              <a:t> und </a:t>
            </a:r>
            <a:r>
              <a:rPr lang="en-US" sz="2200" dirty="0" err="1">
                <a:solidFill>
                  <a:srgbClr val="FFFFFF"/>
                </a:solidFill>
              </a:rPr>
              <a:t>erforschen</a:t>
            </a:r>
            <a:r>
              <a:rPr lang="en-US" sz="2200" dirty="0">
                <a:solidFill>
                  <a:srgbClr val="FFFFFF"/>
                </a:solidFill>
              </a:rPr>
              <a:t> Diaspora </a:t>
            </a:r>
            <a:r>
              <a:rPr lang="en-US" sz="2200" dirty="0" err="1">
                <a:solidFill>
                  <a:srgbClr val="FFFFFF"/>
                </a:solidFill>
              </a:rPr>
              <a:t>meist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als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Defizit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  <a:p>
            <a:r>
              <a:rPr lang="en-US" sz="2200" dirty="0" err="1">
                <a:solidFill>
                  <a:srgbClr val="FFFFFF"/>
                </a:solidFill>
              </a:rPr>
              <a:t>Andere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Wissenschaftler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können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Minderheitskirchen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viel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mehr</a:t>
            </a:r>
            <a:r>
              <a:rPr lang="en-US" sz="2200" dirty="0">
                <a:solidFill>
                  <a:srgbClr val="FFFFFF"/>
                </a:solidFill>
              </a:rPr>
              <a:t> Positives </a:t>
            </a:r>
            <a:r>
              <a:rPr lang="en-US" sz="2200" dirty="0" err="1">
                <a:solidFill>
                  <a:srgbClr val="FFFFFF"/>
                </a:solidFill>
              </a:rPr>
              <a:t>abgewinnen</a:t>
            </a:r>
            <a:r>
              <a:rPr lang="en-US" sz="2200" dirty="0">
                <a:solidFill>
                  <a:srgbClr val="FFFFFF"/>
                </a:solidFill>
              </a:rPr>
              <a:t>.  </a:t>
            </a:r>
          </a:p>
          <a:p>
            <a:r>
              <a:rPr lang="en-US" sz="2200" dirty="0" err="1">
                <a:solidFill>
                  <a:srgbClr val="FFFFFF"/>
                </a:solidFill>
              </a:rPr>
              <a:t>Betroffene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selbst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leben</a:t>
            </a:r>
            <a:r>
              <a:rPr lang="en-US" sz="2200" dirty="0">
                <a:solidFill>
                  <a:srgbClr val="FFFFFF"/>
                </a:solidFill>
              </a:rPr>
              <a:t> Diaspora </a:t>
            </a:r>
            <a:r>
              <a:rPr lang="en-US" sz="2200" dirty="0" err="1">
                <a:solidFill>
                  <a:srgbClr val="FFFFFF"/>
                </a:solidFill>
              </a:rPr>
              <a:t>eher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als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sinnstiftende</a:t>
            </a:r>
            <a:r>
              <a:rPr lang="en-US" sz="2200" dirty="0">
                <a:solidFill>
                  <a:srgbClr val="FFFFFF"/>
                </a:solidFill>
              </a:rPr>
              <a:t> Chance </a:t>
            </a:r>
            <a:r>
              <a:rPr lang="en-US" sz="2200" dirty="0" err="1">
                <a:solidFill>
                  <a:srgbClr val="FFFFFF"/>
                </a:solidFill>
              </a:rPr>
              <a:t>denn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als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Defizit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xmlns="" id="{6065F769-1ABB-445C-BB68-D59033FD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13</a:t>
            </a:r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xmlns="" id="{D4590EEF-CACA-4090-9D17-9EAE0D5D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dirty="0"/>
              <a:t>Kirchengemeinschaft/ Pluralität der Religionen/ </a:t>
            </a:r>
            <a:r>
              <a:rPr lang="de-DE" sz="1200" b="1" dirty="0"/>
              <a:t>Theologie der Diaspora</a:t>
            </a:r>
            <a:r>
              <a:rPr lang="de-DE" sz="1200" dirty="0"/>
              <a:t>/ Migration und Kirchengemeinschaft/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418748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445" y="1123837"/>
            <a:ext cx="3384710" cy="4601183"/>
          </a:xfrm>
        </p:spPr>
        <p:txBody>
          <a:bodyPr>
            <a:normAutofit/>
          </a:bodyPr>
          <a:lstStyle/>
          <a:p>
            <a:r>
              <a:rPr lang="de-DE" sz="2800" b="1" dirty="0"/>
              <a:t>Workshop 4    Migration und Kirchengemeinschaft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i="1" dirty="0"/>
              <a:t>Inputs :Simon Röthlisberger, SEK Bern, Mirella Manocchio, Methodistische Kirche in Italien und weiteren Personen.</a:t>
            </a:r>
          </a:p>
          <a:p>
            <a:r>
              <a:rPr lang="de-DE" i="1" dirty="0"/>
              <a:t>Moderator: Mario Fischer, GEKE</a:t>
            </a:r>
          </a:p>
          <a:p>
            <a:r>
              <a:rPr lang="de-DE" i="1" dirty="0"/>
              <a:t>Berichterstattung Plenum: Annekathrin Preidel, Evangelisch-Lutherische Kirche in Bayern </a:t>
            </a:r>
          </a:p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15" y="1842869"/>
            <a:ext cx="4184626" cy="2789751"/>
          </a:xfr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xmlns="" id="{74FF01D3-E771-4B9E-BA50-B460E1FD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14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xmlns="" id="{0E32E394-7A2B-4BD6-8A40-31601497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dirty="0"/>
              <a:t>Kirchengemeinschaft/ Pluralität der Religionen/ Theologie der Diaspora/ </a:t>
            </a:r>
            <a:r>
              <a:rPr lang="de-DE" sz="1200" b="1" dirty="0"/>
              <a:t>Migration und Kirchengemeinschaft</a:t>
            </a:r>
            <a:r>
              <a:rPr lang="de-DE" sz="1200" dirty="0"/>
              <a:t>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333302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2" r="15234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425" y="759254"/>
            <a:ext cx="545183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Workshop 4 Migration und </a:t>
            </a:r>
            <a:r>
              <a:rPr lang="en-US" sz="3200" b="1" dirty="0" err="1"/>
              <a:t>Kirchengemeinschaft</a:t>
            </a:r>
            <a:endParaRPr lang="en-US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9915" y="1989631"/>
            <a:ext cx="5488885" cy="4075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lnSpc>
                <a:spcPct val="80000"/>
              </a:lnSpc>
            </a:pPr>
            <a:r>
              <a:rPr lang="en-US" sz="2400" i="1" dirty="0" err="1">
                <a:solidFill>
                  <a:srgbClr val="FFFFFF"/>
                </a:solidFill>
              </a:rPr>
              <a:t>Inhalt</a:t>
            </a:r>
            <a:r>
              <a:rPr lang="en-US" sz="2400" i="1" dirty="0">
                <a:solidFill>
                  <a:srgbClr val="FFFFFF"/>
                </a:solidFill>
              </a:rPr>
              <a:t> des Workshops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Durch</a:t>
            </a:r>
            <a:r>
              <a:rPr lang="en-US" sz="2400" dirty="0">
                <a:solidFill>
                  <a:srgbClr val="FFFFFF"/>
                </a:solidFill>
              </a:rPr>
              <a:t> Migration </a:t>
            </a:r>
            <a:r>
              <a:rPr lang="en-US" sz="2400" dirty="0" err="1">
                <a:solidFill>
                  <a:srgbClr val="FFFFFF"/>
                </a:solidFill>
              </a:rPr>
              <a:t>verändert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sich</a:t>
            </a:r>
            <a:r>
              <a:rPr lang="en-US" sz="2400" dirty="0">
                <a:solidFill>
                  <a:srgbClr val="FFFFFF"/>
                </a:solidFill>
              </a:rPr>
              <a:t> die </a:t>
            </a:r>
            <a:r>
              <a:rPr lang="en-US" sz="2400" dirty="0" err="1">
                <a:solidFill>
                  <a:srgbClr val="FFFFFF"/>
                </a:solidFill>
              </a:rPr>
              <a:t>evangelische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Landschaft</a:t>
            </a:r>
            <a:r>
              <a:rPr lang="en-US" sz="2400" dirty="0">
                <a:solidFill>
                  <a:srgbClr val="FFFFFF"/>
                </a:solidFill>
              </a:rPr>
              <a:t> in Europa.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</a:rPr>
              <a:t>Sie </a:t>
            </a:r>
            <a:r>
              <a:rPr lang="en-US" sz="2400" dirty="0" err="1">
                <a:solidFill>
                  <a:srgbClr val="FFFFFF"/>
                </a:solidFill>
              </a:rPr>
              <a:t>wird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kulturell</a:t>
            </a:r>
            <a:r>
              <a:rPr lang="en-US" sz="2400" dirty="0">
                <a:solidFill>
                  <a:srgbClr val="FFFFFF"/>
                </a:solidFill>
              </a:rPr>
              <a:t> und </a:t>
            </a:r>
            <a:r>
              <a:rPr lang="en-US" sz="2400" dirty="0" err="1">
                <a:solidFill>
                  <a:srgbClr val="FFFFFF"/>
                </a:solidFill>
              </a:rPr>
              <a:t>spirituell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vielfältiger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Wenn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auch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zwischen</a:t>
            </a:r>
            <a:r>
              <a:rPr lang="en-US" sz="2400" dirty="0">
                <a:solidFill>
                  <a:srgbClr val="FFFFFF"/>
                </a:solidFill>
              </a:rPr>
              <a:t> den </a:t>
            </a:r>
            <a:r>
              <a:rPr lang="en-US" sz="2400" dirty="0" err="1">
                <a:solidFill>
                  <a:srgbClr val="FFFFFF"/>
                </a:solidFill>
              </a:rPr>
              <a:t>alteingesessenen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evangelischen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Kirchen</a:t>
            </a:r>
            <a:r>
              <a:rPr lang="en-US" sz="2400" dirty="0">
                <a:solidFill>
                  <a:srgbClr val="FFFFFF"/>
                </a:solidFill>
              </a:rPr>
              <a:t> in Europa </a:t>
            </a:r>
            <a:r>
              <a:rPr lang="en-US" sz="2400" dirty="0" err="1">
                <a:solidFill>
                  <a:srgbClr val="FFFFFF"/>
                </a:solidFill>
              </a:rPr>
              <a:t>nahezu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flächendeckend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Kirchengemeinschaft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besteht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stellen</a:t>
            </a:r>
            <a:r>
              <a:rPr lang="en-US" sz="2400" dirty="0">
                <a:solidFill>
                  <a:srgbClr val="FFFFFF"/>
                </a:solidFill>
              </a:rPr>
              <a:t> die </a:t>
            </a:r>
            <a:r>
              <a:rPr lang="en-US" sz="2400" dirty="0" err="1">
                <a:solidFill>
                  <a:srgbClr val="FFFFFF"/>
                </a:solidFill>
              </a:rPr>
              <a:t>Migrantengemeinden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weiße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Flecken</a:t>
            </a:r>
            <a:r>
              <a:rPr lang="en-US" sz="2400" dirty="0">
                <a:solidFill>
                  <a:srgbClr val="FFFFFF"/>
                </a:solidFill>
              </a:rPr>
              <a:t> in der </a:t>
            </a:r>
            <a:r>
              <a:rPr lang="en-US" sz="2400" dirty="0" err="1">
                <a:solidFill>
                  <a:srgbClr val="FFFFFF"/>
                </a:solidFill>
              </a:rPr>
              <a:t>europäischen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Landschaft</a:t>
            </a:r>
            <a:r>
              <a:rPr lang="en-US" sz="2400" dirty="0">
                <a:solidFill>
                  <a:srgbClr val="FFFFFF"/>
                </a:solidFill>
              </a:rPr>
              <a:t> der </a:t>
            </a:r>
            <a:r>
              <a:rPr lang="en-US" sz="2400" dirty="0" err="1">
                <a:solidFill>
                  <a:srgbClr val="FFFFFF"/>
                </a:solidFill>
              </a:rPr>
              <a:t>Kirchengemeinden</a:t>
            </a:r>
            <a:r>
              <a:rPr lang="en-US" sz="2400" dirty="0">
                <a:solidFill>
                  <a:srgbClr val="FFFFFF"/>
                </a:solidFill>
              </a:rPr>
              <a:t> da. 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14D48DA2-7093-4504-A730-1BC73661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15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xmlns="" id="{C5FB77DD-DF70-4973-B1AC-0D5BB289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dirty="0"/>
              <a:t>Kirchengemeinschaft/ Pluralität der Religionen/ Theologie der Diaspora/ </a:t>
            </a:r>
            <a:r>
              <a:rPr lang="de-DE" sz="1200" b="1" dirty="0"/>
              <a:t>Migration und Kirchengemeinschaft</a:t>
            </a:r>
            <a:r>
              <a:rPr lang="de-DE" sz="1200" dirty="0"/>
              <a:t>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92875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1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nhaltsplatzhalter 4" descr="Ein Bild, das Person, Personen, Gruppe, drinnen enthält.&#10;&#10;Mit sehr hoher Zuverlässigkeit generierte Beschreibu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45" y="759599"/>
            <a:ext cx="3544884" cy="5330650"/>
          </a:xfrm>
          <a:prstGeom prst="rect">
            <a:avLst/>
          </a:prstGeom>
        </p:spPr>
      </p:pic>
      <p:sp>
        <p:nvSpPr>
          <p:cNvPr id="35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247" y="759599"/>
            <a:ext cx="6740356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Ergebnis</a:t>
            </a:r>
            <a:r>
              <a:rPr lang="en-US" sz="3200" b="1" dirty="0"/>
              <a:t> des Workshop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1335" y="1761850"/>
            <a:ext cx="6740355" cy="4328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Im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Umgang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mit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Migrantengemeinden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zeigen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sich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einige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Grundmuster</a:t>
            </a:r>
            <a:r>
              <a:rPr lang="en-US" sz="1800" dirty="0">
                <a:solidFill>
                  <a:srgbClr val="FFFFFF"/>
                </a:solidFill>
              </a:rPr>
              <a:t>: 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rgbClr val="FFFFFF"/>
                </a:solidFill>
              </a:rPr>
              <a:t>die </a:t>
            </a:r>
            <a:r>
              <a:rPr lang="en-US" sz="1800" dirty="0" err="1">
                <a:solidFill>
                  <a:srgbClr val="FFFFFF"/>
                </a:solidFill>
              </a:rPr>
              <a:t>Migrantengemeinden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bestehen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häufig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losgelöst</a:t>
            </a:r>
            <a:r>
              <a:rPr lang="en-US" sz="1800" dirty="0">
                <a:solidFill>
                  <a:srgbClr val="FFFFFF"/>
                </a:solidFill>
              </a:rPr>
              <a:t> von den </a:t>
            </a:r>
            <a:r>
              <a:rPr lang="en-US" sz="1800" dirty="0" err="1">
                <a:solidFill>
                  <a:srgbClr val="FFFFFF"/>
                </a:solidFill>
              </a:rPr>
              <a:t>örtlichen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Kirchengemeinden</a:t>
            </a:r>
            <a:r>
              <a:rPr lang="en-US" sz="1800" dirty="0">
                <a:solidFill>
                  <a:srgbClr val="FFFFFF"/>
                </a:solidFill>
              </a:rPr>
              <a:t>. Sie </a:t>
            </a:r>
            <a:r>
              <a:rPr lang="en-US" sz="1800" dirty="0" err="1">
                <a:solidFill>
                  <a:srgbClr val="FFFFFF"/>
                </a:solidFill>
              </a:rPr>
              <a:t>treffen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sich</a:t>
            </a:r>
            <a:r>
              <a:rPr lang="en-US" sz="1800" dirty="0">
                <a:solidFill>
                  <a:srgbClr val="FFFFFF"/>
                </a:solidFill>
              </a:rPr>
              <a:t> in </a:t>
            </a:r>
            <a:r>
              <a:rPr lang="en-US" sz="1800" dirty="0" err="1">
                <a:solidFill>
                  <a:srgbClr val="FFFFFF"/>
                </a:solidFill>
              </a:rPr>
              <a:t>eigenen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Räumen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z.B</a:t>
            </a:r>
            <a:r>
              <a:rPr lang="en-US" sz="1800" dirty="0">
                <a:solidFill>
                  <a:srgbClr val="FFFFFF"/>
                </a:solidFill>
              </a:rPr>
              <a:t>. in </a:t>
            </a:r>
            <a:r>
              <a:rPr lang="en-US" sz="1800" dirty="0" err="1">
                <a:solidFill>
                  <a:srgbClr val="FFFFFF"/>
                </a:solidFill>
              </a:rPr>
              <a:t>Industriegebiete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Migrantengemeinden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nutzen</a:t>
            </a:r>
            <a:r>
              <a:rPr lang="en-US" sz="1800" dirty="0">
                <a:solidFill>
                  <a:srgbClr val="FFFFFF"/>
                </a:solidFill>
              </a:rPr>
              <a:t> die </a:t>
            </a:r>
            <a:r>
              <a:rPr lang="en-US" sz="1800" dirty="0" err="1">
                <a:solidFill>
                  <a:srgbClr val="FFFFFF"/>
                </a:solidFill>
              </a:rPr>
              <a:t>Kirchengebäude</a:t>
            </a:r>
            <a:r>
              <a:rPr lang="en-US" sz="1800" dirty="0">
                <a:solidFill>
                  <a:srgbClr val="FFFFFF"/>
                </a:solidFill>
              </a:rPr>
              <a:t> und </a:t>
            </a:r>
            <a:r>
              <a:rPr lang="en-US" sz="1800" dirty="0" err="1">
                <a:solidFill>
                  <a:srgbClr val="FFFFFF"/>
                </a:solidFill>
              </a:rPr>
              <a:t>Räume</a:t>
            </a:r>
            <a:r>
              <a:rPr lang="en-US" sz="1800" dirty="0">
                <a:solidFill>
                  <a:srgbClr val="FFFFFF"/>
                </a:solidFill>
              </a:rPr>
              <a:t> der </a:t>
            </a:r>
            <a:r>
              <a:rPr lang="en-US" sz="1800" dirty="0" err="1">
                <a:solidFill>
                  <a:srgbClr val="FFFFFF"/>
                </a:solidFill>
              </a:rPr>
              <a:t>örtlichen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Gemeinden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  <a:r>
              <a:rPr lang="en-US" sz="1800" dirty="0" err="1">
                <a:solidFill>
                  <a:srgbClr val="FFFFFF"/>
                </a:solidFill>
              </a:rPr>
              <a:t>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besteht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Begegnung</a:t>
            </a:r>
            <a:r>
              <a:rPr lang="en-US" sz="1800" dirty="0">
                <a:solidFill>
                  <a:srgbClr val="FFFFFF"/>
                </a:solidFill>
              </a:rPr>
              <a:t> auf der </a:t>
            </a:r>
            <a:r>
              <a:rPr lang="en-US" sz="1800" dirty="0" err="1">
                <a:solidFill>
                  <a:srgbClr val="FFFFFF"/>
                </a:solidFill>
              </a:rPr>
              <a:t>Ebene</a:t>
            </a:r>
            <a:r>
              <a:rPr lang="en-US" sz="1800" dirty="0">
                <a:solidFill>
                  <a:srgbClr val="FFFFFF"/>
                </a:solidFill>
              </a:rPr>
              <a:t> der </a:t>
            </a:r>
            <a:r>
              <a:rPr lang="en-US" sz="1800" dirty="0" err="1">
                <a:solidFill>
                  <a:srgbClr val="FFFFFF"/>
                </a:solidFill>
              </a:rPr>
              <a:t>Gastfreundschaft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aber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darüber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hinaus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besteht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keine</a:t>
            </a:r>
            <a:r>
              <a:rPr lang="en-US" sz="1800" dirty="0">
                <a:solidFill>
                  <a:srgbClr val="FFFFFF"/>
                </a:solidFill>
              </a:rPr>
              <a:t> Gemeinschaft.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rgbClr val="FFFFFF"/>
                </a:solidFill>
              </a:rPr>
              <a:t>die </a:t>
            </a:r>
            <a:r>
              <a:rPr lang="en-US" sz="1800" dirty="0" err="1">
                <a:solidFill>
                  <a:srgbClr val="FFFFFF"/>
                </a:solidFill>
              </a:rPr>
              <a:t>Migrantengemeinden</a:t>
            </a:r>
            <a:r>
              <a:rPr lang="en-US" sz="1800" dirty="0">
                <a:solidFill>
                  <a:srgbClr val="FFFFFF"/>
                </a:solidFill>
              </a:rPr>
              <a:t> und die </a:t>
            </a:r>
            <a:r>
              <a:rPr lang="en-US" sz="1800" dirty="0" err="1">
                <a:solidFill>
                  <a:srgbClr val="FFFFFF"/>
                </a:solidFill>
              </a:rPr>
              <a:t>örtlichen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Gemeinden</a:t>
            </a:r>
            <a:r>
              <a:rPr lang="en-US" sz="1800" dirty="0">
                <a:solidFill>
                  <a:srgbClr val="FFFFFF"/>
                </a:solidFill>
              </a:rPr>
              <a:t> verstehen </a:t>
            </a:r>
            <a:r>
              <a:rPr lang="en-US" sz="1800" dirty="0" err="1">
                <a:solidFill>
                  <a:srgbClr val="FFFFFF"/>
                </a:solidFill>
              </a:rPr>
              <a:t>einander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als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Schwesterkirchen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  <a:r>
              <a:rPr lang="en-US" sz="1800" dirty="0" err="1">
                <a:solidFill>
                  <a:srgbClr val="FFFFFF"/>
                </a:solidFill>
              </a:rPr>
              <a:t>Gemeinsam</a:t>
            </a:r>
            <a:r>
              <a:rPr lang="en-US" sz="1800" dirty="0">
                <a:solidFill>
                  <a:srgbClr val="FFFFFF"/>
                </a:solidFill>
              </a:rPr>
              <a:t> werden Feste und </a:t>
            </a:r>
            <a:r>
              <a:rPr lang="en-US" sz="1800" dirty="0" err="1">
                <a:solidFill>
                  <a:srgbClr val="FFFFFF"/>
                </a:solidFill>
              </a:rPr>
              <a:t>Gottesdienste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gefeiert</a:t>
            </a:r>
            <a:r>
              <a:rPr lang="en-US" sz="1800" dirty="0">
                <a:solidFill>
                  <a:srgbClr val="FFFFFF"/>
                </a:solidFill>
              </a:rPr>
              <a:t> und der </a:t>
            </a:r>
            <a:r>
              <a:rPr lang="en-US" sz="1800" dirty="0" err="1">
                <a:solidFill>
                  <a:srgbClr val="FFFFFF"/>
                </a:solidFill>
              </a:rPr>
              <a:t>Alltag</a:t>
            </a:r>
            <a:r>
              <a:rPr lang="en-US" sz="1800" dirty="0">
                <a:solidFill>
                  <a:srgbClr val="FFFFFF"/>
                </a:solidFill>
              </a:rPr>
              <a:t> in </a:t>
            </a:r>
            <a:r>
              <a:rPr lang="en-US" sz="1800" dirty="0" err="1">
                <a:solidFill>
                  <a:srgbClr val="FFFFFF"/>
                </a:solidFill>
              </a:rPr>
              <a:t>einigen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Bereichen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geteilt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7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Organisatorische</a:t>
            </a:r>
            <a:r>
              <a:rPr lang="en-US" sz="1800" dirty="0">
                <a:solidFill>
                  <a:srgbClr val="FFFFFF"/>
                </a:solidFill>
              </a:rPr>
              <a:t> Einheit – </a:t>
            </a:r>
            <a:r>
              <a:rPr lang="en-US" sz="1800" dirty="0" err="1">
                <a:solidFill>
                  <a:srgbClr val="FFFFFF"/>
                </a:solidFill>
              </a:rPr>
              <a:t>Verschiedene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Mehrheitskirchen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versuchen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Migrantengemeinden</a:t>
            </a:r>
            <a:r>
              <a:rPr lang="en-US" sz="1800" dirty="0">
                <a:solidFill>
                  <a:srgbClr val="FFFFFF"/>
                </a:solidFill>
              </a:rPr>
              <a:t> in </a:t>
            </a:r>
            <a:r>
              <a:rPr lang="en-US" sz="1800" dirty="0" err="1">
                <a:solidFill>
                  <a:srgbClr val="FFFFFF"/>
                </a:solidFill>
              </a:rPr>
              <a:t>ihre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Kirchen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einzugliedern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800" b="1" dirty="0" err="1">
                <a:solidFill>
                  <a:srgbClr val="FFFFFF"/>
                </a:solidFill>
              </a:rPr>
              <a:t>Herausforderung</a:t>
            </a:r>
            <a:r>
              <a:rPr lang="en-US" sz="1800" b="1" dirty="0">
                <a:solidFill>
                  <a:srgbClr val="FFFFFF"/>
                </a:solidFill>
              </a:rPr>
              <a:t> der Balance </a:t>
            </a:r>
            <a:r>
              <a:rPr lang="en-US" sz="1800" b="1" dirty="0" err="1">
                <a:solidFill>
                  <a:srgbClr val="FFFFFF"/>
                </a:solidFill>
              </a:rPr>
              <a:t>zwischen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Bewahrung</a:t>
            </a:r>
            <a:r>
              <a:rPr lang="en-US" sz="1800" b="1" dirty="0">
                <a:solidFill>
                  <a:srgbClr val="FFFFFF"/>
                </a:solidFill>
              </a:rPr>
              <a:t> der Tradition und </a:t>
            </a:r>
            <a:r>
              <a:rPr lang="en-US" sz="1800" b="1" dirty="0" err="1">
                <a:solidFill>
                  <a:srgbClr val="FFFFFF"/>
                </a:solidFill>
              </a:rPr>
              <a:t>Öffnung</a:t>
            </a:r>
            <a:r>
              <a:rPr lang="en-US" sz="1800" b="1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7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Es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besteht</a:t>
            </a:r>
            <a:r>
              <a:rPr lang="en-US" sz="1800" dirty="0">
                <a:solidFill>
                  <a:srgbClr val="FFFFFF"/>
                </a:solidFill>
              </a:rPr>
              <a:t> z</a:t>
            </a:r>
            <a:r>
              <a:rPr lang="en-US" sz="1800" dirty="0" smtClean="0">
                <a:solidFill>
                  <a:srgbClr val="FFFFFF"/>
                </a:solidFill>
              </a:rPr>
              <a:t>. </a:t>
            </a:r>
            <a:r>
              <a:rPr lang="en-US" sz="1800" dirty="0" err="1" smtClean="0">
                <a:solidFill>
                  <a:srgbClr val="FFFFFF"/>
                </a:solidFill>
              </a:rPr>
              <a:t>T.bei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Mitgliedern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unserer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Kirchen</a:t>
            </a:r>
            <a:r>
              <a:rPr lang="en-US" sz="1800" dirty="0">
                <a:solidFill>
                  <a:srgbClr val="FFFFFF"/>
                </a:solidFill>
              </a:rPr>
              <a:t> die </a:t>
            </a:r>
            <a:r>
              <a:rPr lang="en-US" sz="1800" dirty="0" err="1">
                <a:solidFill>
                  <a:srgbClr val="FFFFFF"/>
                </a:solidFill>
              </a:rPr>
              <a:t>Furcht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heimatlos</a:t>
            </a:r>
            <a:r>
              <a:rPr lang="en-US" sz="1800" dirty="0">
                <a:solidFill>
                  <a:srgbClr val="FFFFFF"/>
                </a:solidFill>
              </a:rPr>
              <a:t> in der </a:t>
            </a:r>
            <a:r>
              <a:rPr lang="en-US" sz="1800" dirty="0" err="1">
                <a:solidFill>
                  <a:srgbClr val="FFFFFF"/>
                </a:solidFill>
              </a:rPr>
              <a:t>eigenen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Kirche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zu</a:t>
            </a:r>
            <a:r>
              <a:rPr lang="en-US" sz="1800" dirty="0">
                <a:solidFill>
                  <a:srgbClr val="FFFFFF"/>
                </a:solidFill>
              </a:rPr>
              <a:t> werden. </a:t>
            </a:r>
            <a:endParaRPr lang="en-US" sz="1300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9">
            <a:extLst>
              <a:ext uri="{FF2B5EF4-FFF2-40B4-BE49-F238E27FC236}">
                <a16:creationId xmlns:a16="http://schemas.microsoft.com/office/drawing/2014/main" xmlns="" id="{96DFE097-C12F-4F3F-9CCF-CD29A97A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16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xmlns="" id="{91E38D55-AD85-4AEE-87D9-19AF4B5F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dirty="0"/>
              <a:t>Kirchengemeinschaft/ Pluralität der Religionen/ Theologie der Diaspora/ </a:t>
            </a:r>
            <a:r>
              <a:rPr lang="de-DE" sz="1200" b="1" dirty="0"/>
              <a:t>Migration und Kirchengemeinschaft</a:t>
            </a:r>
            <a:r>
              <a:rPr lang="de-DE" sz="1200" dirty="0"/>
              <a:t>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38288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537" y="940880"/>
            <a:ext cx="3001694" cy="4981618"/>
          </a:xfrm>
        </p:spPr>
        <p:txBody>
          <a:bodyPr>
            <a:normAutofit/>
          </a:bodyPr>
          <a:lstStyle/>
          <a:p>
            <a:r>
              <a:rPr lang="de-DE" sz="3200" b="1" dirty="0"/>
              <a:t>WORKSHOP 5 Reproduktionsmedizin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09537" y="801858"/>
            <a:ext cx="3474720" cy="5120640"/>
          </a:xfrm>
        </p:spPr>
        <p:txBody>
          <a:bodyPr/>
          <a:lstStyle/>
          <a:p>
            <a:r>
              <a:rPr lang="de-DE" i="1" dirty="0"/>
              <a:t>Leitung:	Prof. Dr. Neil Messer, University of Winchester, GB</a:t>
            </a:r>
          </a:p>
          <a:p>
            <a:r>
              <a:rPr lang="de-DE" i="1" dirty="0"/>
              <a:t>Moderator	Dr. Dieter Heidtmann, Evangelische Kirche Baden</a:t>
            </a:r>
          </a:p>
          <a:p>
            <a:r>
              <a:rPr lang="de-DE" i="1" dirty="0"/>
              <a:t>Berichterstattung  Plenum Pfr. Axel Bargheer, Reformierte Kirche in Dänemark auf Deutsch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83" y="2052787"/>
            <a:ext cx="4491581" cy="2994387"/>
          </a:xfr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xmlns="" id="{20484CBF-221A-4C07-B628-EFCFA274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17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xmlns="" id="{D69ED804-D275-402A-98AD-F11B84B4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dirty="0"/>
              <a:t>Kirchengemeinschaft/ Pluralität der Religionen/ Theologie der Diaspora/ Migration und Kirchengemeinschaft/ </a:t>
            </a:r>
            <a:r>
              <a:rPr lang="de-DE" sz="1200" b="1" dirty="0"/>
              <a:t>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287510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nhaltsplatzhalter 4" descr="Ein Bild, das Person, Mann, Wand, drinnen enthält.&#10;&#10;Mit sehr hoher Zuverlässigkeit generierte Beschreibu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97" y="820966"/>
            <a:ext cx="7772401" cy="5188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055" y="839812"/>
            <a:ext cx="2889040" cy="120393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/>
              <a:t>Workshop 5 </a:t>
            </a:r>
            <a:r>
              <a:rPr lang="en-US" sz="3200" b="1" dirty="0" err="1"/>
              <a:t>Reproduktionsmedizin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0952" y="2310196"/>
            <a:ext cx="3195536" cy="41270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800" dirty="0" err="1">
                <a:solidFill>
                  <a:schemeClr val="bg1"/>
                </a:solidFill>
              </a:rPr>
              <a:t>Inhalt</a:t>
            </a:r>
            <a:r>
              <a:rPr lang="en-US" sz="1800" dirty="0">
                <a:solidFill>
                  <a:schemeClr val="bg1"/>
                </a:solidFill>
              </a:rPr>
              <a:t> des Workshops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Orientierungshilfen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Bereich</a:t>
            </a:r>
            <a:r>
              <a:rPr lang="en-US" sz="1800" dirty="0">
                <a:solidFill>
                  <a:schemeClr val="bg1"/>
                </a:solidFill>
              </a:rPr>
              <a:t> der </a:t>
            </a:r>
            <a:r>
              <a:rPr lang="en-US" sz="1800" dirty="0" err="1">
                <a:solidFill>
                  <a:schemeClr val="bg1"/>
                </a:solidFill>
              </a:rPr>
              <a:t>Reproduktionsmedizin</a:t>
            </a:r>
            <a:r>
              <a:rPr lang="en-US" sz="1800" dirty="0">
                <a:solidFill>
                  <a:schemeClr val="bg1"/>
                </a:solidFill>
              </a:rPr>
              <a:t>,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Möglichkeiten</a:t>
            </a:r>
            <a:r>
              <a:rPr lang="en-US" sz="1800" dirty="0">
                <a:solidFill>
                  <a:schemeClr val="bg1"/>
                </a:solidFill>
              </a:rPr>
              <a:t> der </a:t>
            </a:r>
            <a:r>
              <a:rPr lang="en-US" sz="1800" dirty="0" err="1">
                <a:solidFill>
                  <a:schemeClr val="bg1"/>
                </a:solidFill>
              </a:rPr>
              <a:t>Medizin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err="1">
                <a:solidFill>
                  <a:schemeClr val="bg1"/>
                </a:solidFill>
              </a:rPr>
              <a:t>ethische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Einschätzung</a:t>
            </a:r>
            <a:r>
              <a:rPr lang="en-US" sz="1800" dirty="0">
                <a:solidFill>
                  <a:schemeClr val="bg1"/>
                </a:solidFill>
              </a:rPr>
              <a:t> und </a:t>
            </a:r>
            <a:r>
              <a:rPr lang="en-US" sz="1800" dirty="0" err="1">
                <a:solidFill>
                  <a:schemeClr val="bg1"/>
                </a:solidFill>
              </a:rPr>
              <a:t>Beurteilung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Slide Number Placeholder 9">
            <a:extLst>
              <a:ext uri="{FF2B5EF4-FFF2-40B4-BE49-F238E27FC236}">
                <a16:creationId xmlns:a16="http://schemas.microsoft.com/office/drawing/2014/main" xmlns="" id="{E7C84BC2-49B1-4C92-B445-280810C3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64E18E4C-239E-4A1F-93E0-F3551CBB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dirty="0"/>
              <a:t>Kirchengemeinschaft/ Pluralität der Religionen/ Theologie der Diaspora/ Migration und Kirchengemeinschaft/ </a:t>
            </a:r>
            <a:r>
              <a:rPr lang="de-DE" sz="1200" b="1" dirty="0"/>
              <a:t>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1139573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nhaltsplatzhalter 7" descr="Ein Bild, das Person, drinnen, Personen, Gruppe enthält.&#10;&#10;Mit sehr hoher Zuverlässigkeit generierte Beschreibu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944" y="947360"/>
            <a:ext cx="3778286" cy="49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264" y="618589"/>
            <a:ext cx="6600045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Ergebnis</a:t>
            </a:r>
            <a:r>
              <a:rPr lang="en-US" sz="3200" b="1" dirty="0"/>
              <a:t> des Workshops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1335" y="1820908"/>
            <a:ext cx="6771151" cy="42781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70000"/>
              </a:lnSpc>
            </a:pPr>
            <a:r>
              <a:rPr lang="en-US" dirty="0" err="1">
                <a:solidFill>
                  <a:srgbClr val="FFFFFF"/>
                </a:solidFill>
              </a:rPr>
              <a:t>Es</a:t>
            </a:r>
            <a:r>
              <a:rPr lang="en-US" dirty="0">
                <a:solidFill>
                  <a:srgbClr val="FFFFFF"/>
                </a:solidFill>
              </a:rPr>
              <a:t> muss </a:t>
            </a:r>
            <a:r>
              <a:rPr lang="en-US" dirty="0" err="1">
                <a:solidFill>
                  <a:srgbClr val="FFFFFF"/>
                </a:solidFill>
              </a:rPr>
              <a:t>ein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guter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Weg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gefunden</a:t>
            </a:r>
            <a:r>
              <a:rPr lang="en-US" dirty="0">
                <a:solidFill>
                  <a:srgbClr val="FFFFFF"/>
                </a:solidFill>
              </a:rPr>
              <a:t> werden, </a:t>
            </a:r>
            <a:r>
              <a:rPr lang="en-US" dirty="0" err="1">
                <a:solidFill>
                  <a:srgbClr val="FFFFFF"/>
                </a:solidFill>
              </a:rPr>
              <a:t>aktuelle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Handreichungen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bekannt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machen</a:t>
            </a:r>
            <a:r>
              <a:rPr lang="en-US" dirty="0">
                <a:solidFill>
                  <a:srgbClr val="FFFFFF"/>
                </a:solidFill>
              </a:rPr>
              <a:t> und </a:t>
            </a:r>
            <a:r>
              <a:rPr lang="en-US" dirty="0" err="1">
                <a:solidFill>
                  <a:srgbClr val="FFFFFF"/>
                </a:solidFill>
              </a:rPr>
              <a:t>deren</a:t>
            </a:r>
            <a:r>
              <a:rPr lang="en-US" dirty="0">
                <a:solidFill>
                  <a:srgbClr val="FFFFFF"/>
                </a:solidFill>
              </a:rPr>
              <a:t> Intention </a:t>
            </a:r>
            <a:r>
              <a:rPr lang="en-US" dirty="0" err="1">
                <a:solidFill>
                  <a:srgbClr val="FFFFFF"/>
                </a:solidFill>
              </a:rPr>
              <a:t>möglichst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breit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zur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Geltung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bringen</a:t>
            </a:r>
            <a:r>
              <a:rPr lang="en-US" dirty="0">
                <a:solidFill>
                  <a:srgbClr val="FFFFFF"/>
                </a:solidFill>
              </a:rPr>
              <a:t>. Das gilt </a:t>
            </a:r>
            <a:r>
              <a:rPr lang="en-US" dirty="0" err="1">
                <a:solidFill>
                  <a:srgbClr val="FFFFFF"/>
                </a:solidFill>
              </a:rPr>
              <a:t>vor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allem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über</a:t>
            </a:r>
            <a:r>
              <a:rPr lang="en-US" dirty="0">
                <a:solidFill>
                  <a:srgbClr val="FFFFFF"/>
                </a:solidFill>
              </a:rPr>
              <a:t> den Kreis der </a:t>
            </a:r>
            <a:r>
              <a:rPr lang="en-US" dirty="0" err="1">
                <a:solidFill>
                  <a:srgbClr val="FFFFFF"/>
                </a:solidFill>
              </a:rPr>
              <a:t>Fachleute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hinaus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  <a:p>
            <a:pPr>
              <a:lnSpc>
                <a:spcPct val="70000"/>
              </a:lnSpc>
            </a:pPr>
            <a:r>
              <a:rPr lang="en-US" dirty="0" err="1">
                <a:solidFill>
                  <a:srgbClr val="FFFFFF"/>
                </a:solidFill>
              </a:rPr>
              <a:t>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ist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bedenken</a:t>
            </a:r>
            <a:r>
              <a:rPr lang="en-US" dirty="0">
                <a:solidFill>
                  <a:srgbClr val="FFFFFF"/>
                </a:solidFill>
              </a:rPr>
              <a:t>, das in den </a:t>
            </a:r>
            <a:r>
              <a:rPr lang="en-US" dirty="0" err="1">
                <a:solidFill>
                  <a:srgbClr val="FFFFFF"/>
                </a:solidFill>
              </a:rPr>
              <a:t>verschiedenen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Staaten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unterschiedliche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Regelungen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gelten</a:t>
            </a:r>
            <a:r>
              <a:rPr lang="en-US" dirty="0">
                <a:solidFill>
                  <a:srgbClr val="FFFFFF"/>
                </a:solidFill>
              </a:rPr>
              <a:t>. Auch um </a:t>
            </a:r>
            <a:r>
              <a:rPr lang="en-US" dirty="0" err="1">
                <a:solidFill>
                  <a:srgbClr val="FFFFFF"/>
                </a:solidFill>
              </a:rPr>
              <a:t>einen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Medizin-Tourismus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vermeiden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sollten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mglw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europäische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Regelungen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angestrebt</a:t>
            </a:r>
            <a:r>
              <a:rPr lang="en-US" dirty="0">
                <a:solidFill>
                  <a:srgbClr val="FFFFFF"/>
                </a:solidFill>
              </a:rPr>
              <a:t> werden.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Eine </a:t>
            </a:r>
            <a:r>
              <a:rPr lang="en-US" dirty="0" err="1">
                <a:solidFill>
                  <a:srgbClr val="FFFFFF"/>
                </a:solidFill>
              </a:rPr>
              <a:t>Vertiefung</a:t>
            </a:r>
            <a:r>
              <a:rPr lang="en-US" dirty="0">
                <a:solidFill>
                  <a:srgbClr val="FFFFFF"/>
                </a:solidFill>
              </a:rPr>
              <a:t> und </a:t>
            </a:r>
            <a:r>
              <a:rPr lang="en-US" dirty="0" err="1">
                <a:solidFill>
                  <a:srgbClr val="FFFFFF"/>
                </a:solidFill>
              </a:rPr>
              <a:t>Versachlichung</a:t>
            </a:r>
            <a:r>
              <a:rPr lang="en-US" dirty="0">
                <a:solidFill>
                  <a:srgbClr val="FFFFFF"/>
                </a:solidFill>
              </a:rPr>
              <a:t> der </a:t>
            </a:r>
            <a:r>
              <a:rPr lang="en-US" dirty="0" err="1">
                <a:solidFill>
                  <a:srgbClr val="FFFFFF"/>
                </a:solidFill>
              </a:rPr>
              <a:t>Diskussionen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ist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wünschenswert</a:t>
            </a:r>
            <a:r>
              <a:rPr lang="en-US" dirty="0">
                <a:solidFill>
                  <a:srgbClr val="FFFFFF"/>
                </a:solidFill>
              </a:rPr>
              <a:t>, die </a:t>
            </a:r>
            <a:r>
              <a:rPr lang="en-US" dirty="0" err="1">
                <a:solidFill>
                  <a:srgbClr val="FFFFFF"/>
                </a:solidFill>
              </a:rPr>
              <a:t>Orientierungshilfe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könnte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eine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wesentliche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Hilfe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dazu</a:t>
            </a:r>
            <a:r>
              <a:rPr lang="en-US" dirty="0">
                <a:solidFill>
                  <a:srgbClr val="FFFFFF"/>
                </a:solidFill>
              </a:rPr>
              <a:t> sein, </a:t>
            </a:r>
            <a:r>
              <a:rPr lang="en-US" dirty="0" err="1">
                <a:solidFill>
                  <a:srgbClr val="FFFFFF"/>
                </a:solidFill>
              </a:rPr>
              <a:t>wenn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sie</a:t>
            </a:r>
            <a:r>
              <a:rPr lang="en-US" dirty="0">
                <a:solidFill>
                  <a:srgbClr val="FFFFFF"/>
                </a:solidFill>
              </a:rPr>
              <a:t> von </a:t>
            </a:r>
            <a:r>
              <a:rPr lang="en-US" dirty="0" err="1">
                <a:solidFill>
                  <a:srgbClr val="FFFFFF"/>
                </a:solidFill>
              </a:rPr>
              <a:t>vielen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genutzt</a:t>
            </a:r>
            <a:r>
              <a:rPr lang="en-US" dirty="0">
                <a:solidFill>
                  <a:srgbClr val="FFFFFF"/>
                </a:solidFill>
              </a:rPr>
              <a:t> werden </a:t>
            </a:r>
            <a:r>
              <a:rPr lang="en-US" dirty="0" err="1">
                <a:solidFill>
                  <a:srgbClr val="FFFFFF"/>
                </a:solidFill>
              </a:rPr>
              <a:t>kann</a:t>
            </a:r>
            <a:r>
              <a:rPr lang="en-US" dirty="0">
                <a:solidFill>
                  <a:srgbClr val="FFFFFF"/>
                </a:solidFill>
              </a:rPr>
              <a:t> und </a:t>
            </a:r>
            <a:r>
              <a:rPr lang="en-US" dirty="0" err="1">
                <a:solidFill>
                  <a:srgbClr val="FFFFFF"/>
                </a:solidFill>
              </a:rPr>
              <a:t>nicht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nur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zur</a:t>
            </a:r>
            <a:r>
              <a:rPr lang="en-US" dirty="0">
                <a:solidFill>
                  <a:srgbClr val="FFFFFF"/>
                </a:solidFill>
              </a:rPr>
              <a:t> Information der </a:t>
            </a:r>
            <a:r>
              <a:rPr lang="en-US" dirty="0" err="1">
                <a:solidFill>
                  <a:srgbClr val="FFFFFF"/>
                </a:solidFill>
              </a:rPr>
              <a:t>Fachleute</a:t>
            </a:r>
            <a:r>
              <a:rPr lang="en-US" dirty="0">
                <a:solidFill>
                  <a:srgbClr val="FFFFFF"/>
                </a:solidFill>
              </a:rPr>
              <a:t> und </a:t>
            </a:r>
            <a:r>
              <a:rPr lang="en-US" dirty="0" err="1">
                <a:solidFill>
                  <a:srgbClr val="FFFFFF"/>
                </a:solidFill>
              </a:rPr>
              <a:t>Hauptamtlichen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vorbehalten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bleibt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marL="0">
              <a:lnSpc>
                <a:spcPct val="70000"/>
              </a:lnSpc>
            </a:pPr>
            <a:r>
              <a:rPr lang="en-US" dirty="0" err="1">
                <a:solidFill>
                  <a:srgbClr val="FFFFFF"/>
                </a:solidFill>
              </a:rPr>
              <a:t>Beate</a:t>
            </a:r>
            <a:r>
              <a:rPr lang="en-US" dirty="0">
                <a:solidFill>
                  <a:srgbClr val="FFFFFF"/>
                </a:solidFill>
              </a:rPr>
              <a:t> Keller</a:t>
            </a:r>
          </a:p>
          <a:p>
            <a:pPr marL="0"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Quelle/</a:t>
            </a:r>
            <a:r>
              <a:rPr lang="en-US" dirty="0" err="1">
                <a:solidFill>
                  <a:srgbClr val="FFFFFF"/>
                </a:solidFill>
              </a:rPr>
              <a:t>Bilder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dirty="0" err="1">
                <a:solidFill>
                  <a:srgbClr val="FFFFFF"/>
                </a:solidFill>
              </a:rPr>
              <a:t>Geke,B.Keller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rgbClr val="FFFFFF"/>
                </a:solidFill>
              </a:rPr>
              <a:t> </a:t>
            </a:r>
          </a:p>
          <a:p>
            <a:pPr>
              <a:lnSpc>
                <a:spcPct val="70000"/>
              </a:lnSpc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xmlns="" id="{CC876E92-9C0D-4BDA-9710-0DCF1886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19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xmlns="" id="{E8102136-DE06-427B-A840-EBC1E719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dirty="0"/>
              <a:t>Kirchengemeinschaft/ Pluralität der Religionen/ Theologie der Diaspora/ Migration und Kirchengemeinschaft/ </a:t>
            </a:r>
            <a:r>
              <a:rPr lang="de-DE" sz="1200" b="1" dirty="0"/>
              <a:t>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44681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B545225-294F-495A-A08B-AFD48947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CD6DB98-C577-42AB-9850-7A6796D36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Workshop 1: Kirchengemeinschaft</a:t>
            </a:r>
          </a:p>
          <a:p>
            <a:r>
              <a:rPr lang="de-DE" dirty="0"/>
              <a:t>Workshop 2: Pluralität der Religionen</a:t>
            </a:r>
          </a:p>
          <a:p>
            <a:r>
              <a:rPr lang="de-DE" dirty="0"/>
              <a:t>Workshop 3: Theologie der Diaspora</a:t>
            </a:r>
          </a:p>
          <a:p>
            <a:r>
              <a:rPr lang="de-DE" dirty="0"/>
              <a:t>Workshop 4: Migration der Kirchengemeinschaft</a:t>
            </a:r>
          </a:p>
          <a:p>
            <a:r>
              <a:rPr lang="de-DE" dirty="0"/>
              <a:t>Workshop 5: Reproduktionsmedizin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58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21" name="Rectangle 2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Rectangle 2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nhaltsplatzhalter 4" descr="Ein Bild, das Gebäude, drinnen, Wand enthält.&#10;&#10;Mit hoher Zuverlässigkeit generierte Beschreibu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" r="-3" b="-3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919" y="758952"/>
            <a:ext cx="3190672" cy="5330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WORKSHOP  1 </a:t>
            </a:r>
            <a:r>
              <a:rPr lang="en-US" b="1" dirty="0" err="1"/>
              <a:t>Kirchengemeinschaft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69267" y="864108"/>
            <a:ext cx="3585891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 err="1"/>
              <a:t>Leitung</a:t>
            </a:r>
            <a:r>
              <a:rPr lang="en-US" i="1" dirty="0"/>
              <a:t>: 	 Prof. Dr. Martin Friedrich, </a:t>
            </a:r>
            <a:r>
              <a:rPr lang="en-US" i="1" dirty="0" err="1"/>
              <a:t>Studiensekretär</a:t>
            </a:r>
            <a:r>
              <a:rPr lang="en-US" i="1" dirty="0"/>
              <a:t> der GEKE			</a:t>
            </a:r>
            <a:endParaRPr lang="en-US" dirty="0"/>
          </a:p>
          <a:p>
            <a:r>
              <a:rPr lang="en-US" i="1" dirty="0"/>
              <a:t>Moderation: 	Dr. Martin </a:t>
            </a:r>
            <a:r>
              <a:rPr lang="en-US" i="1" dirty="0" err="1"/>
              <a:t>Hirzel</a:t>
            </a:r>
            <a:r>
              <a:rPr lang="en-US" i="1" dirty="0"/>
              <a:t>, </a:t>
            </a:r>
            <a:r>
              <a:rPr lang="en-US" i="1" dirty="0" err="1"/>
              <a:t>Schweizer</a:t>
            </a:r>
            <a:r>
              <a:rPr lang="en-US" i="1" dirty="0"/>
              <a:t> </a:t>
            </a:r>
            <a:r>
              <a:rPr lang="en-US" i="1" dirty="0" err="1"/>
              <a:t>Evangelischer</a:t>
            </a:r>
            <a:r>
              <a:rPr lang="en-US" i="1" dirty="0"/>
              <a:t> </a:t>
            </a:r>
            <a:r>
              <a:rPr lang="en-US" i="1" dirty="0" err="1"/>
              <a:t>Kirchenbund</a:t>
            </a:r>
            <a:r>
              <a:rPr lang="en-US" i="1" dirty="0"/>
              <a:t> (SEK)	</a:t>
            </a:r>
            <a:endParaRPr lang="en-US" dirty="0"/>
          </a:p>
          <a:p>
            <a:r>
              <a:rPr lang="en-US" i="1" dirty="0" err="1"/>
              <a:t>Berichterstatterin</a:t>
            </a:r>
            <a:r>
              <a:rPr lang="en-US" i="1" dirty="0"/>
              <a:t> </a:t>
            </a:r>
            <a:r>
              <a:rPr lang="en-US" i="1" dirty="0" err="1"/>
              <a:t>für</a:t>
            </a:r>
            <a:r>
              <a:rPr lang="en-US" i="1" dirty="0"/>
              <a:t> das Plenum:  </a:t>
            </a:r>
            <a:r>
              <a:rPr lang="en-US" i="1" dirty="0" err="1"/>
              <a:t>Beate</a:t>
            </a:r>
            <a:r>
              <a:rPr lang="en-US" i="1" dirty="0"/>
              <a:t> Keller, </a:t>
            </a:r>
            <a:r>
              <a:rPr lang="en-US" i="1" dirty="0" err="1"/>
              <a:t>Evangelische</a:t>
            </a:r>
            <a:r>
              <a:rPr lang="en-US" i="1" dirty="0"/>
              <a:t> </a:t>
            </a:r>
            <a:r>
              <a:rPr lang="en-US" i="1" dirty="0" err="1"/>
              <a:t>Landeskirche</a:t>
            </a:r>
            <a:r>
              <a:rPr lang="en-US" i="1" dirty="0"/>
              <a:t> Württemberg</a:t>
            </a:r>
            <a:endParaRPr lang="en-US" dirty="0"/>
          </a:p>
          <a:p>
            <a:endParaRPr lang="en-US" dirty="0"/>
          </a:p>
        </p:txBody>
      </p:sp>
      <p:sp>
        <p:nvSpPr>
          <p:cNvPr id="208" name="Slide Number Placeholder 9">
            <a:extLst>
              <a:ext uri="{FF2B5EF4-FFF2-40B4-BE49-F238E27FC236}">
                <a16:creationId xmlns:a16="http://schemas.microsoft.com/office/drawing/2014/main" xmlns="" id="{63DEAB4A-F87C-466A-B426-DD8FE76C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7197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DA80534-8012-4718-A6AA-9DB9ED16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b="1" dirty="0"/>
              <a:t>Kirchengemeinschaft</a:t>
            </a:r>
            <a:r>
              <a:rPr lang="de-DE" sz="1200" dirty="0"/>
              <a:t>/ Pluralität der Religionen/ Theologie der Diaspora/ Migration und Kirchengemeinschaft/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203095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0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nhaltsplatzhalter 4" descr="Ein Bild, das Gebäude, Wand, Musik, drinnen enthält.&#10;&#10;Mit sehr hoher Zuverlässigkeit generierte Beschreibu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r="19150" b="3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34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248" y="758952"/>
            <a:ext cx="7052485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Workshop 1 : </a:t>
            </a:r>
            <a:r>
              <a:rPr lang="en-US" sz="3200" b="1" dirty="0" err="1"/>
              <a:t>Kirchengemeinschaft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9248" y="1574315"/>
            <a:ext cx="6763238" cy="42201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lnSpc>
                <a:spcPct val="8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solidFill>
                  <a:srgbClr val="FFFFFF"/>
                </a:solidFill>
              </a:rPr>
              <a:t>Für</a:t>
            </a:r>
            <a:r>
              <a:rPr lang="en-US" sz="2400" dirty="0">
                <a:solidFill>
                  <a:srgbClr val="FFFFFF"/>
                </a:solidFill>
              </a:rPr>
              <a:t> die </a:t>
            </a:r>
            <a:r>
              <a:rPr lang="en-US" sz="2400" dirty="0" err="1">
                <a:solidFill>
                  <a:srgbClr val="FFFFFF"/>
                </a:solidFill>
              </a:rPr>
              <a:t>Kirchen</a:t>
            </a:r>
            <a:r>
              <a:rPr lang="en-US" sz="2400" dirty="0">
                <a:solidFill>
                  <a:srgbClr val="FFFFFF"/>
                </a:solidFill>
              </a:rPr>
              <a:t> der </a:t>
            </a:r>
            <a:r>
              <a:rPr lang="en-US" sz="2400" dirty="0" err="1">
                <a:solidFill>
                  <a:srgbClr val="FFFFFF"/>
                </a:solidFill>
              </a:rPr>
              <a:t>Leuenberger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Konkordia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ist</a:t>
            </a:r>
            <a:r>
              <a:rPr lang="en-US" sz="2400" dirty="0">
                <a:solidFill>
                  <a:srgbClr val="FFFFFF"/>
                </a:solidFill>
              </a:rPr>
              <a:t> der </a:t>
            </a:r>
            <a:r>
              <a:rPr lang="en-US" sz="2400" dirty="0" err="1">
                <a:solidFill>
                  <a:srgbClr val="FFFFFF"/>
                </a:solidFill>
              </a:rPr>
              <a:t>Gedanke</a:t>
            </a:r>
            <a:r>
              <a:rPr lang="en-US" sz="2400" dirty="0">
                <a:solidFill>
                  <a:srgbClr val="FFFFFF"/>
                </a:solidFill>
              </a:rPr>
              <a:t> der </a:t>
            </a:r>
            <a:r>
              <a:rPr lang="en-US" sz="2400" dirty="0" err="1">
                <a:solidFill>
                  <a:srgbClr val="FFFFFF"/>
                </a:solidFill>
              </a:rPr>
              <a:t>Kirchengemeinschaft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ein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zentral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Punkt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solidFill>
                  <a:srgbClr val="FFFFFF"/>
                </a:solidFill>
              </a:rPr>
              <a:t>Er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umfasst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Wesentlichen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dass</a:t>
            </a:r>
            <a:r>
              <a:rPr lang="en-US" sz="2400" dirty="0">
                <a:solidFill>
                  <a:srgbClr val="FFFFFF"/>
                </a:solidFill>
              </a:rPr>
              <a:t> die </a:t>
            </a:r>
            <a:r>
              <a:rPr lang="en-US" sz="2400" dirty="0" err="1">
                <a:solidFill>
                  <a:srgbClr val="FFFFFF"/>
                </a:solidFill>
              </a:rPr>
              <a:t>Kirchen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ein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gemeinsames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Verständnis</a:t>
            </a:r>
            <a:r>
              <a:rPr lang="en-US" sz="2400" dirty="0">
                <a:solidFill>
                  <a:srgbClr val="FFFFFF"/>
                </a:solidFill>
              </a:rPr>
              <a:t> des </a:t>
            </a:r>
            <a:r>
              <a:rPr lang="en-US" sz="2400" dirty="0" err="1">
                <a:solidFill>
                  <a:srgbClr val="FFFFFF"/>
                </a:solidFill>
              </a:rPr>
              <a:t>Evangeliums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teilen</a:t>
            </a:r>
            <a:r>
              <a:rPr lang="en-US" sz="2400" dirty="0">
                <a:solidFill>
                  <a:srgbClr val="FFFFFF"/>
                </a:solidFill>
              </a:rPr>
              <a:t> und </a:t>
            </a:r>
            <a:r>
              <a:rPr lang="en-US" sz="2400" dirty="0" err="1">
                <a:solidFill>
                  <a:srgbClr val="FFFFFF"/>
                </a:solidFill>
              </a:rPr>
              <a:t>sich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gegenseitig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Kanzel</a:t>
            </a:r>
            <a:r>
              <a:rPr lang="en-US" sz="2400" dirty="0">
                <a:solidFill>
                  <a:srgbClr val="FFFFFF"/>
                </a:solidFill>
              </a:rPr>
              <a:t>- und </a:t>
            </a:r>
            <a:r>
              <a:rPr lang="en-US" sz="2400" dirty="0" err="1">
                <a:solidFill>
                  <a:srgbClr val="FFFFFF"/>
                </a:solidFill>
              </a:rPr>
              <a:t>Abendmahlsgemeinschaft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gewähren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In den </a:t>
            </a:r>
            <a:r>
              <a:rPr lang="en-US" sz="2400" dirty="0" err="1">
                <a:solidFill>
                  <a:srgbClr val="FFFFFF"/>
                </a:solidFill>
              </a:rPr>
              <a:t>letzten</a:t>
            </a:r>
            <a:r>
              <a:rPr lang="en-US" sz="2400" dirty="0">
                <a:solidFill>
                  <a:srgbClr val="FFFFFF"/>
                </a:solidFill>
              </a:rPr>
              <a:t> Jahren hat </a:t>
            </a:r>
            <a:r>
              <a:rPr lang="en-US" sz="2400" dirty="0" err="1">
                <a:solidFill>
                  <a:srgbClr val="FFFFFF"/>
                </a:solidFill>
              </a:rPr>
              <a:t>durch</a:t>
            </a:r>
            <a:r>
              <a:rPr lang="en-US" sz="2400" dirty="0">
                <a:solidFill>
                  <a:srgbClr val="FFFFFF"/>
                </a:solidFill>
              </a:rPr>
              <a:t> die </a:t>
            </a:r>
            <a:r>
              <a:rPr lang="en-US" sz="2400" dirty="0" err="1">
                <a:solidFill>
                  <a:srgbClr val="FFFFFF"/>
                </a:solidFill>
              </a:rPr>
              <a:t>Herausforderungen</a:t>
            </a:r>
            <a:r>
              <a:rPr lang="en-US" sz="2400" dirty="0">
                <a:solidFill>
                  <a:srgbClr val="FFFFFF"/>
                </a:solidFill>
              </a:rPr>
              <a:t> von </a:t>
            </a:r>
            <a:r>
              <a:rPr lang="en-US" sz="2400" dirty="0" err="1">
                <a:solidFill>
                  <a:srgbClr val="FFFFFF"/>
                </a:solidFill>
              </a:rPr>
              <a:t>innen</a:t>
            </a:r>
            <a:r>
              <a:rPr lang="en-US" sz="2400" dirty="0">
                <a:solidFill>
                  <a:srgbClr val="FFFFFF"/>
                </a:solidFill>
              </a:rPr>
              <a:t> und </a:t>
            </a:r>
            <a:r>
              <a:rPr lang="en-US" sz="2400" dirty="0" err="1">
                <a:solidFill>
                  <a:srgbClr val="FFFFFF"/>
                </a:solidFill>
              </a:rPr>
              <a:t>außen</a:t>
            </a:r>
            <a:r>
              <a:rPr lang="en-US" sz="2400" dirty="0">
                <a:solidFill>
                  <a:srgbClr val="FFFFFF"/>
                </a:solidFill>
              </a:rPr>
              <a:t> das </a:t>
            </a:r>
            <a:r>
              <a:rPr lang="en-US" sz="2400" dirty="0" err="1">
                <a:solidFill>
                  <a:srgbClr val="FFFFFF"/>
                </a:solidFill>
              </a:rPr>
              <a:t>Interesse</a:t>
            </a:r>
            <a:r>
              <a:rPr lang="en-US" sz="2400" dirty="0">
                <a:solidFill>
                  <a:srgbClr val="FFFFFF"/>
                </a:solidFill>
              </a:rPr>
              <a:t> an </a:t>
            </a:r>
            <a:r>
              <a:rPr lang="en-US" sz="2400" dirty="0" err="1">
                <a:solidFill>
                  <a:srgbClr val="FFFFFF"/>
                </a:solidFill>
              </a:rPr>
              <a:t>einer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weiterführenden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Klärung</a:t>
            </a:r>
            <a:r>
              <a:rPr lang="en-US" sz="2400" dirty="0">
                <a:solidFill>
                  <a:srgbClr val="FFFFFF"/>
                </a:solidFill>
              </a:rPr>
              <a:t> stark </a:t>
            </a:r>
            <a:r>
              <a:rPr lang="en-US" sz="2400" dirty="0" err="1">
                <a:solidFill>
                  <a:srgbClr val="FFFFFF"/>
                </a:solidFill>
              </a:rPr>
              <a:t>zugenommen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xmlns="" id="{4A4FB35C-1682-47CE-884E-35D64F57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4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xmlns="" id="{91AE66BD-347D-4B92-9480-B032EBB7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b="1" dirty="0"/>
              <a:t>Kirchengemeinschaft</a:t>
            </a:r>
            <a:r>
              <a:rPr lang="de-DE" sz="1200" dirty="0"/>
              <a:t>/ Pluralität der Religionen/ Theologie der Diaspora/ Migration und Kirchengemeinschaft/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368913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6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nhaltsplatzhalter 4" descr="Ein Bild, das Person, drinnen, Gruppe, Tisch enthält.&#10;&#10;Mit sehr hoher Zuverlässigkeit generierte Beschreibu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5" r="-4" b="24986"/>
          <a:stretch/>
        </p:blipFill>
        <p:spPr>
          <a:xfrm>
            <a:off x="7545032" y="759599"/>
            <a:ext cx="3778286" cy="2584892"/>
          </a:xfrm>
          <a:prstGeom prst="rect">
            <a:avLst/>
          </a:prstGeom>
        </p:spPr>
      </p:pic>
      <p:sp>
        <p:nvSpPr>
          <p:cNvPr id="58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fik 6" descr="Ein Bild, das Tisch, drinnen, Schreibtisch, Geburtstag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r="2" b="-4"/>
          <a:stretch/>
        </p:blipFill>
        <p:spPr>
          <a:xfrm>
            <a:off x="7545032" y="3505358"/>
            <a:ext cx="3778286" cy="2584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688" y="709950"/>
            <a:ext cx="6902152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300" b="1" dirty="0"/>
              <a:t>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200" b="1" dirty="0" err="1"/>
              <a:t>Ergebnis</a:t>
            </a:r>
            <a:r>
              <a:rPr lang="en-US" sz="3200" b="1" dirty="0"/>
              <a:t> des Workshops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1711" y="1600979"/>
            <a:ext cx="7025952" cy="48533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>
              <a:lnSpc>
                <a:spcPct val="70000"/>
              </a:lnSpc>
            </a:pPr>
            <a:r>
              <a:rPr lang="en-US" sz="1600" dirty="0">
                <a:solidFill>
                  <a:srgbClr val="FFFFFF"/>
                </a:solidFill>
              </a:rPr>
              <a:t>1.An der </a:t>
            </a:r>
            <a:r>
              <a:rPr lang="en-US" sz="1600" dirty="0" err="1">
                <a:solidFill>
                  <a:srgbClr val="FFFFFF"/>
                </a:solidFill>
              </a:rPr>
              <a:t>ökumenische</a:t>
            </a:r>
            <a:r>
              <a:rPr lang="en-US" sz="1600" dirty="0">
                <a:solidFill>
                  <a:srgbClr val="FFFFFF"/>
                </a:solidFill>
              </a:rPr>
              <a:t> Gemeinschaft </a:t>
            </a:r>
            <a:r>
              <a:rPr lang="en-US" sz="1600" dirty="0" err="1">
                <a:solidFill>
                  <a:srgbClr val="FFFFFF"/>
                </a:solidFill>
              </a:rPr>
              <a:t>soll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wahrnehmbar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weitergearbeitet</a:t>
            </a:r>
            <a:r>
              <a:rPr lang="en-US" sz="1600" dirty="0">
                <a:solidFill>
                  <a:srgbClr val="FFFFFF"/>
                </a:solidFill>
              </a:rPr>
              <a:t> werden  </a:t>
            </a:r>
          </a:p>
          <a:p>
            <a:pPr marL="0">
              <a:lnSpc>
                <a:spcPct val="70000"/>
              </a:lnSpc>
            </a:pPr>
            <a:r>
              <a:rPr lang="en-US" sz="1600" dirty="0">
                <a:solidFill>
                  <a:srgbClr val="FFFFFF"/>
                </a:solidFill>
              </a:rPr>
              <a:t>2.Die </a:t>
            </a:r>
            <a:r>
              <a:rPr lang="en-US" sz="1600" dirty="0" err="1">
                <a:solidFill>
                  <a:srgbClr val="FFFFFF"/>
                </a:solidFill>
              </a:rPr>
              <a:t>Laien</a:t>
            </a:r>
            <a:r>
              <a:rPr lang="en-US" sz="1600" dirty="0">
                <a:solidFill>
                  <a:srgbClr val="FFFFFF"/>
                </a:solidFill>
              </a:rPr>
              <a:t> und </a:t>
            </a:r>
            <a:r>
              <a:rPr lang="en-US" sz="1600" dirty="0" err="1">
                <a:solidFill>
                  <a:srgbClr val="FFFFFF"/>
                </a:solidFill>
              </a:rPr>
              <a:t>Ehrenamtlichen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sind</a:t>
            </a:r>
            <a:r>
              <a:rPr lang="en-US" sz="1600" dirty="0">
                <a:solidFill>
                  <a:srgbClr val="FFFFFF"/>
                </a:solidFill>
              </a:rPr>
              <a:t> in die </a:t>
            </a:r>
            <a:r>
              <a:rPr lang="en-US" sz="1600" dirty="0" err="1">
                <a:solidFill>
                  <a:srgbClr val="FFFFFF"/>
                </a:solidFill>
              </a:rPr>
              <a:t>Prozesse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verstärkt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mit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einzubeziehen</a:t>
            </a:r>
            <a:r>
              <a:rPr lang="en-US" sz="1600" dirty="0">
                <a:solidFill>
                  <a:srgbClr val="FFFFFF"/>
                </a:solidFill>
              </a:rPr>
              <a:t>           </a:t>
            </a:r>
          </a:p>
          <a:p>
            <a:pPr marL="0">
              <a:lnSpc>
                <a:spcPct val="70000"/>
              </a:lnSpc>
            </a:pPr>
            <a:r>
              <a:rPr lang="en-US" sz="1600" dirty="0">
                <a:solidFill>
                  <a:srgbClr val="FFFFFF"/>
                </a:solidFill>
              </a:rPr>
              <a:t>3.Die GEKE </a:t>
            </a:r>
            <a:r>
              <a:rPr lang="en-US" sz="1600" dirty="0" err="1">
                <a:solidFill>
                  <a:srgbClr val="FFFFFF"/>
                </a:solidFill>
              </a:rPr>
              <a:t>sichtbarer</a:t>
            </a:r>
            <a:r>
              <a:rPr lang="en-US" sz="1600" dirty="0">
                <a:solidFill>
                  <a:srgbClr val="FFFFFF"/>
                </a:solidFill>
              </a:rPr>
              <a:t> werden </a:t>
            </a:r>
            <a:r>
              <a:rPr lang="en-US" sz="1600" dirty="0" err="1">
                <a:solidFill>
                  <a:srgbClr val="FFFFFF"/>
                </a:solidFill>
              </a:rPr>
              <a:t>lassen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mit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Ihren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Zielen</a:t>
            </a:r>
            <a:r>
              <a:rPr lang="en-US" sz="1600" dirty="0">
                <a:solidFill>
                  <a:srgbClr val="FFFFFF"/>
                </a:solidFill>
              </a:rPr>
              <a:t> und </a:t>
            </a:r>
            <a:r>
              <a:rPr lang="en-US" sz="1600" dirty="0" err="1">
                <a:solidFill>
                  <a:srgbClr val="FFFFFF"/>
                </a:solidFill>
              </a:rPr>
              <a:t>Verlautbarungen</a:t>
            </a:r>
            <a:r>
              <a:rPr lang="en-US" sz="1600" dirty="0">
                <a:solidFill>
                  <a:srgbClr val="FFFFFF"/>
                </a:solidFill>
              </a:rPr>
              <a:t>                       </a:t>
            </a:r>
          </a:p>
          <a:p>
            <a:pPr marL="0">
              <a:lnSpc>
                <a:spcPct val="70000"/>
              </a:lnSpc>
            </a:pPr>
            <a:r>
              <a:rPr lang="en-US" sz="1600" dirty="0">
                <a:solidFill>
                  <a:srgbClr val="FFFFFF"/>
                </a:solidFill>
              </a:rPr>
              <a:t>4.GEKE hat </a:t>
            </a:r>
            <a:r>
              <a:rPr lang="en-US" sz="1600" dirty="0" err="1">
                <a:solidFill>
                  <a:srgbClr val="FFFFFF"/>
                </a:solidFill>
              </a:rPr>
              <a:t>eine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wichtige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Gesellschaftliche</a:t>
            </a:r>
            <a:r>
              <a:rPr lang="en-US" sz="1600" dirty="0">
                <a:solidFill>
                  <a:srgbClr val="FFFFFF"/>
                </a:solidFill>
              </a:rPr>
              <a:t> Aufgabe und dieses muss </a:t>
            </a:r>
            <a:r>
              <a:rPr lang="en-US" sz="1600" dirty="0" err="1">
                <a:solidFill>
                  <a:srgbClr val="FFFFFF"/>
                </a:solidFill>
              </a:rPr>
              <a:t>verstärkt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deutlich</a:t>
            </a:r>
            <a:r>
              <a:rPr lang="en-US" sz="1600" dirty="0">
                <a:solidFill>
                  <a:srgbClr val="FFFFFF"/>
                </a:solidFill>
              </a:rPr>
              <a:t> ins </a:t>
            </a:r>
            <a:r>
              <a:rPr lang="en-US" sz="1600" dirty="0" err="1">
                <a:solidFill>
                  <a:srgbClr val="FFFFFF"/>
                </a:solidFill>
              </a:rPr>
              <a:t>Blickfeld</a:t>
            </a:r>
            <a:r>
              <a:rPr lang="en-US" sz="1600" dirty="0">
                <a:solidFill>
                  <a:srgbClr val="FFFFFF"/>
                </a:solidFill>
              </a:rPr>
              <a:t>  	</a:t>
            </a:r>
            <a:r>
              <a:rPr lang="en-US" sz="1600" dirty="0" err="1">
                <a:solidFill>
                  <a:srgbClr val="FFFFFF"/>
                </a:solidFill>
              </a:rPr>
              <a:t>aller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Kirchen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rücken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</a:p>
          <a:p>
            <a:pPr marL="0">
              <a:lnSpc>
                <a:spcPct val="70000"/>
              </a:lnSpc>
            </a:pPr>
            <a:r>
              <a:rPr lang="en-US" sz="1600" dirty="0">
                <a:solidFill>
                  <a:srgbClr val="FFFFFF"/>
                </a:solidFill>
              </a:rPr>
              <a:t>5.GEKE </a:t>
            </a:r>
            <a:r>
              <a:rPr lang="en-US" sz="1600" dirty="0" err="1">
                <a:solidFill>
                  <a:srgbClr val="FFFFFF"/>
                </a:solidFill>
              </a:rPr>
              <a:t>kann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mit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ihrer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Stimme</a:t>
            </a:r>
            <a:r>
              <a:rPr lang="en-US" sz="1600" dirty="0">
                <a:solidFill>
                  <a:srgbClr val="FFFFFF"/>
                </a:solidFill>
              </a:rPr>
              <a:t> in der </a:t>
            </a:r>
            <a:r>
              <a:rPr lang="en-US" sz="1600" dirty="0" err="1">
                <a:solidFill>
                  <a:srgbClr val="FFFFFF"/>
                </a:solidFill>
              </a:rPr>
              <a:t>Wertediskussion</a:t>
            </a:r>
            <a:r>
              <a:rPr lang="en-US" sz="1600" dirty="0">
                <a:solidFill>
                  <a:srgbClr val="FFFFFF"/>
                </a:solidFill>
              </a:rPr>
              <a:t>/ </a:t>
            </a:r>
            <a:r>
              <a:rPr lang="en-US" sz="1600" dirty="0" err="1">
                <a:solidFill>
                  <a:srgbClr val="FFFFFF"/>
                </a:solidFill>
              </a:rPr>
              <a:t>Wertevermittlung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eingreifen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</a:p>
          <a:p>
            <a:pPr marL="0">
              <a:lnSpc>
                <a:spcPct val="70000"/>
              </a:lnSpc>
            </a:pPr>
            <a:r>
              <a:rPr lang="en-US" sz="1600" dirty="0">
                <a:solidFill>
                  <a:srgbClr val="FFFFFF"/>
                </a:solidFill>
              </a:rPr>
              <a:t>6 .Die </a:t>
            </a:r>
            <a:r>
              <a:rPr lang="en-US" sz="1600" dirty="0" err="1">
                <a:solidFill>
                  <a:srgbClr val="FFFFFF"/>
                </a:solidFill>
              </a:rPr>
              <a:t>eigene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Identität</a:t>
            </a:r>
            <a:r>
              <a:rPr lang="en-US" sz="1600" dirty="0">
                <a:solidFill>
                  <a:srgbClr val="FFFFFF"/>
                </a:solidFill>
              </a:rPr>
              <a:t> der </a:t>
            </a:r>
            <a:r>
              <a:rPr lang="en-US" sz="1600" dirty="0" err="1">
                <a:solidFill>
                  <a:srgbClr val="FFFFFF"/>
                </a:solidFill>
              </a:rPr>
              <a:t>Mitgliedskirchen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müssen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gewahrt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bleiben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</a:p>
          <a:p>
            <a:pPr marL="0">
              <a:lnSpc>
                <a:spcPct val="70000"/>
              </a:lnSpc>
            </a:pPr>
            <a:r>
              <a:rPr lang="en-US" sz="1600" dirty="0">
                <a:solidFill>
                  <a:srgbClr val="FFFFFF"/>
                </a:solidFill>
              </a:rPr>
              <a:t>7.Die </a:t>
            </a:r>
            <a:r>
              <a:rPr lang="en-US" sz="1600" dirty="0" err="1">
                <a:solidFill>
                  <a:srgbClr val="FFFFFF"/>
                </a:solidFill>
              </a:rPr>
              <a:t>Sprachfähigkeit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schulen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Begriffsbestimmungen</a:t>
            </a:r>
            <a:r>
              <a:rPr lang="en-US" sz="1600" dirty="0">
                <a:solidFill>
                  <a:srgbClr val="FFFFFF"/>
                </a:solidFill>
              </a:rPr>
              <a:t> muss </a:t>
            </a:r>
            <a:r>
              <a:rPr lang="en-US" sz="1600" dirty="0" err="1">
                <a:solidFill>
                  <a:srgbClr val="FFFFFF"/>
                </a:solidFill>
              </a:rPr>
              <a:t>deutlicher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herausgearbeitet</a:t>
            </a:r>
            <a:r>
              <a:rPr lang="en-US" sz="1600" dirty="0">
                <a:solidFill>
                  <a:srgbClr val="FFFFFF"/>
                </a:solidFill>
              </a:rPr>
              <a:t> werden </a:t>
            </a:r>
          </a:p>
          <a:p>
            <a:pPr marL="0">
              <a:lnSpc>
                <a:spcPct val="70000"/>
              </a:lnSpc>
            </a:pPr>
            <a:r>
              <a:rPr lang="en-US" sz="1600" dirty="0">
                <a:solidFill>
                  <a:srgbClr val="FFFFFF"/>
                </a:solidFill>
              </a:rPr>
              <a:t>8.Christliche </a:t>
            </a:r>
            <a:r>
              <a:rPr lang="en-US" sz="1600" dirty="0" err="1">
                <a:solidFill>
                  <a:srgbClr val="FFFFFF"/>
                </a:solidFill>
              </a:rPr>
              <a:t>Bildungsarbeit</a:t>
            </a:r>
            <a:r>
              <a:rPr lang="en-US" sz="1600" dirty="0">
                <a:solidFill>
                  <a:srgbClr val="FFFFFF"/>
                </a:solidFill>
              </a:rPr>
              <a:t> muss </a:t>
            </a:r>
            <a:r>
              <a:rPr lang="en-US" sz="1600" dirty="0" err="1">
                <a:solidFill>
                  <a:srgbClr val="FFFFFF"/>
                </a:solidFill>
              </a:rPr>
              <a:t>fortgeführt</a:t>
            </a:r>
            <a:r>
              <a:rPr lang="en-US" sz="1600" dirty="0">
                <a:solidFill>
                  <a:srgbClr val="FFFFFF"/>
                </a:solidFill>
              </a:rPr>
              <a:t> werden</a:t>
            </a:r>
          </a:p>
          <a:p>
            <a:pPr marL="0">
              <a:lnSpc>
                <a:spcPct val="70000"/>
              </a:lnSpc>
            </a:pPr>
            <a:r>
              <a:rPr lang="en-US" sz="1600" dirty="0">
                <a:solidFill>
                  <a:srgbClr val="FFFFFF"/>
                </a:solidFill>
              </a:rPr>
              <a:t>9.GEKE </a:t>
            </a:r>
            <a:r>
              <a:rPr lang="en-US" sz="1600" dirty="0" err="1">
                <a:solidFill>
                  <a:srgbClr val="FFFFFF"/>
                </a:solidFill>
              </a:rPr>
              <a:t>soll</a:t>
            </a:r>
            <a:r>
              <a:rPr lang="en-US" sz="1600" dirty="0">
                <a:solidFill>
                  <a:srgbClr val="FFFFFF"/>
                </a:solidFill>
              </a:rPr>
              <a:t> von </a:t>
            </a:r>
            <a:r>
              <a:rPr lang="en-US" sz="1600" dirty="0" err="1">
                <a:solidFill>
                  <a:srgbClr val="FFFFFF"/>
                </a:solidFill>
              </a:rPr>
              <a:t>unten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nach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oben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wirken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es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soll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nichts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übergestülpt</a:t>
            </a:r>
            <a:r>
              <a:rPr lang="en-US" sz="1600" dirty="0">
                <a:solidFill>
                  <a:srgbClr val="FFFFFF"/>
                </a:solidFill>
              </a:rPr>
              <a:t> werden </a:t>
            </a:r>
          </a:p>
          <a:p>
            <a:pPr marL="0">
              <a:lnSpc>
                <a:spcPct val="70000"/>
              </a:lnSpc>
            </a:pPr>
            <a:r>
              <a:rPr lang="en-US" sz="1600" dirty="0">
                <a:solidFill>
                  <a:srgbClr val="FFFFFF"/>
                </a:solidFill>
              </a:rPr>
              <a:t>10.Formen </a:t>
            </a:r>
            <a:r>
              <a:rPr lang="en-US" sz="1600" dirty="0" err="1">
                <a:solidFill>
                  <a:srgbClr val="FFFFFF"/>
                </a:solidFill>
              </a:rPr>
              <a:t>Verbindlichkeit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Verlässlichkeit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sollten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weiterentwickelt</a:t>
            </a:r>
            <a:r>
              <a:rPr lang="en-US" sz="1600" dirty="0">
                <a:solidFill>
                  <a:srgbClr val="FFFFFF"/>
                </a:solidFill>
              </a:rPr>
              <a:t> werden</a:t>
            </a:r>
          </a:p>
          <a:p>
            <a:pPr marL="0">
              <a:lnSpc>
                <a:spcPct val="70000"/>
              </a:lnSpc>
            </a:pPr>
            <a:r>
              <a:rPr lang="en-US" sz="1600" dirty="0">
                <a:solidFill>
                  <a:srgbClr val="FFFFFF"/>
                </a:solidFill>
              </a:rPr>
              <a:t>11.Europa </a:t>
            </a:r>
            <a:r>
              <a:rPr lang="en-US" sz="1600" dirty="0" err="1">
                <a:solidFill>
                  <a:srgbClr val="FFFFFF"/>
                </a:solidFill>
              </a:rPr>
              <a:t>Themen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bearbeiten</a:t>
            </a:r>
            <a:r>
              <a:rPr lang="en-US" sz="1600" dirty="0">
                <a:solidFill>
                  <a:srgbClr val="FFFFFF"/>
                </a:solidFill>
              </a:rPr>
              <a:t> und </a:t>
            </a:r>
            <a:r>
              <a:rPr lang="en-US" sz="1600" dirty="0" err="1">
                <a:solidFill>
                  <a:srgbClr val="FFFFFF"/>
                </a:solidFill>
              </a:rPr>
              <a:t>Stellung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beziehen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wenn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es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u.a</a:t>
            </a:r>
            <a:r>
              <a:rPr lang="en-US" sz="1600" dirty="0">
                <a:solidFill>
                  <a:srgbClr val="FFFFFF"/>
                </a:solidFill>
              </a:rPr>
              <a:t> um </a:t>
            </a:r>
            <a:r>
              <a:rPr lang="en-US" sz="1600" dirty="0" err="1">
                <a:solidFill>
                  <a:srgbClr val="FFFFFF"/>
                </a:solidFill>
              </a:rPr>
              <a:t>ethische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Themen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geht</a:t>
            </a:r>
            <a:r>
              <a:rPr lang="en-US" sz="1500" dirty="0">
                <a:solidFill>
                  <a:srgbClr val="FFFFFF"/>
                </a:solidFill>
              </a:rPr>
              <a:t>       </a:t>
            </a:r>
          </a:p>
        </p:txBody>
      </p:sp>
      <p:sp>
        <p:nvSpPr>
          <p:cNvPr id="48" name="Slide Number Placeholder 9">
            <a:extLst>
              <a:ext uri="{FF2B5EF4-FFF2-40B4-BE49-F238E27FC236}">
                <a16:creationId xmlns:a16="http://schemas.microsoft.com/office/drawing/2014/main" xmlns="" id="{F4D2CB1C-BC5F-46D1-BD40-2E1292B4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5</a:t>
            </a:r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xmlns="" id="{7F4E71B1-C5E1-4AE7-9DDB-758E2EEE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b="1" dirty="0"/>
              <a:t>Kirchengemeinschaft</a:t>
            </a:r>
            <a:r>
              <a:rPr lang="de-DE" sz="1200" dirty="0"/>
              <a:t>/ Pluralität der Religionen/ Theologie der Diaspora/ Migration und Kirchengemeinschaft/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399445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nhaltsplatzhalter 4" descr="Ein Bild, das Person, Gebäude, drinnen, Personen enthält.&#10;&#10;Mit sehr hoher Zuverlässigkeit generierte Beschreibu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" r="-1" b="-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248" y="752856"/>
            <a:ext cx="6927478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Workshop 1 : </a:t>
            </a:r>
            <a:r>
              <a:rPr lang="en-US" sz="3200" b="1" dirty="0" err="1"/>
              <a:t>Kirchengemeinschaft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368" y="1764250"/>
            <a:ext cx="6946118" cy="4325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lnSpc>
                <a:spcPct val="70000"/>
              </a:lnSpc>
            </a:pPr>
            <a:r>
              <a:rPr lang="en-US" sz="1800" b="1" dirty="0">
                <a:solidFill>
                  <a:srgbClr val="FFFFFF"/>
                </a:solidFill>
              </a:rPr>
              <a:t>In </a:t>
            </a:r>
            <a:r>
              <a:rPr lang="en-US" sz="1800" b="1" dirty="0" err="1">
                <a:solidFill>
                  <a:srgbClr val="FFFFFF"/>
                </a:solidFill>
              </a:rPr>
              <a:t>welcher</a:t>
            </a:r>
            <a:r>
              <a:rPr lang="en-US" sz="1800" b="1" dirty="0">
                <a:solidFill>
                  <a:srgbClr val="FFFFFF"/>
                </a:solidFill>
              </a:rPr>
              <a:t> Form </a:t>
            </a:r>
            <a:r>
              <a:rPr lang="en-US" sz="1800" b="1" dirty="0" err="1">
                <a:solidFill>
                  <a:srgbClr val="FFFFFF"/>
                </a:solidFill>
              </a:rPr>
              <a:t>soll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diese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Begegnung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weitergeführt</a:t>
            </a:r>
            <a:r>
              <a:rPr lang="en-US" sz="1800" b="1" dirty="0">
                <a:solidFill>
                  <a:srgbClr val="FFFFFF"/>
                </a:solidFill>
              </a:rPr>
              <a:t> werden?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Wunsch</a:t>
            </a:r>
            <a:r>
              <a:rPr lang="en-US" sz="1800" dirty="0">
                <a:solidFill>
                  <a:srgbClr val="FFFFFF"/>
                </a:solidFill>
              </a:rPr>
              <a:t> der </a:t>
            </a:r>
            <a:r>
              <a:rPr lang="en-US" sz="1800" dirty="0" err="1">
                <a:solidFill>
                  <a:srgbClr val="FFFFFF"/>
                </a:solidFill>
              </a:rPr>
              <a:t>Delegierten</a:t>
            </a:r>
            <a:r>
              <a:rPr lang="en-US" sz="1800" dirty="0">
                <a:solidFill>
                  <a:srgbClr val="FFFFFF"/>
                </a:solidFill>
              </a:rPr>
              <a:t>: </a:t>
            </a:r>
            <a:r>
              <a:rPr lang="en-US" sz="1800" dirty="0" err="1">
                <a:solidFill>
                  <a:srgbClr val="FFFFFF"/>
                </a:solidFill>
              </a:rPr>
              <a:t>Begegnungstagungen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soll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weitergeführt</a:t>
            </a:r>
            <a:r>
              <a:rPr lang="en-US" sz="1800" dirty="0">
                <a:solidFill>
                  <a:srgbClr val="FFFFFF"/>
                </a:solidFill>
              </a:rPr>
              <a:t> werden </a:t>
            </a:r>
          </a:p>
          <a:p>
            <a:pPr>
              <a:lnSpc>
                <a:spcPct val="7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geht</a:t>
            </a:r>
            <a:r>
              <a:rPr lang="en-US" sz="1800" dirty="0">
                <a:solidFill>
                  <a:srgbClr val="FFFFFF"/>
                </a:solidFill>
              </a:rPr>
              <a:t> um </a:t>
            </a:r>
            <a:r>
              <a:rPr lang="en-US" sz="1800" dirty="0" err="1">
                <a:solidFill>
                  <a:srgbClr val="FFFFFF"/>
                </a:solidFill>
              </a:rPr>
              <a:t>Austausch</a:t>
            </a:r>
            <a:r>
              <a:rPr lang="en-US" sz="1800" dirty="0">
                <a:solidFill>
                  <a:srgbClr val="FFFFFF"/>
                </a:solidFill>
              </a:rPr>
              <a:t> und </a:t>
            </a:r>
            <a:r>
              <a:rPr lang="en-US" sz="1800" dirty="0" err="1">
                <a:solidFill>
                  <a:srgbClr val="FFFFFF"/>
                </a:solidFill>
              </a:rPr>
              <a:t>nicht</a:t>
            </a:r>
            <a:r>
              <a:rPr lang="en-US" sz="1800" dirty="0">
                <a:solidFill>
                  <a:srgbClr val="FFFFFF"/>
                </a:solidFill>
              </a:rPr>
              <a:t> um </a:t>
            </a:r>
            <a:r>
              <a:rPr lang="en-US" sz="1800" dirty="0" err="1">
                <a:solidFill>
                  <a:srgbClr val="FFFFFF"/>
                </a:solidFill>
              </a:rPr>
              <a:t>Strukturen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Begegnung</a:t>
            </a:r>
            <a:r>
              <a:rPr lang="en-US" sz="1800" dirty="0">
                <a:solidFill>
                  <a:srgbClr val="FFFFFF"/>
                </a:solidFill>
              </a:rPr>
              <a:t> auf </a:t>
            </a:r>
            <a:r>
              <a:rPr lang="en-US" sz="1800" dirty="0" err="1">
                <a:solidFill>
                  <a:srgbClr val="FFFFFF"/>
                </a:solidFill>
              </a:rPr>
              <a:t>andere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Ebene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u.a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Pfarrer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Ehrenamtlichen</a:t>
            </a:r>
            <a:r>
              <a:rPr lang="en-US" sz="1800" dirty="0">
                <a:solidFill>
                  <a:srgbClr val="FFFFFF"/>
                </a:solidFill>
              </a:rPr>
              <a:t> ,</a:t>
            </a:r>
            <a:r>
              <a:rPr lang="en-US" sz="1800" dirty="0" err="1">
                <a:solidFill>
                  <a:srgbClr val="FFFFFF"/>
                </a:solidFill>
              </a:rPr>
              <a:t>Musiker</a:t>
            </a:r>
            <a:r>
              <a:rPr lang="en-US" sz="1800" dirty="0">
                <a:solidFill>
                  <a:srgbClr val="FFFFFF"/>
                </a:solidFill>
              </a:rPr>
              <a:t> ……. </a:t>
            </a:r>
          </a:p>
          <a:p>
            <a:pPr>
              <a:lnSpc>
                <a:spcPct val="7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Protestantische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Solidarität</a:t>
            </a:r>
            <a:r>
              <a:rPr lang="en-US" sz="1800" dirty="0">
                <a:solidFill>
                  <a:srgbClr val="FFFFFF"/>
                </a:solidFill>
              </a:rPr>
              <a:t> ins </a:t>
            </a:r>
            <a:r>
              <a:rPr lang="en-US" sz="1800" dirty="0" err="1">
                <a:solidFill>
                  <a:srgbClr val="FFFFFF"/>
                </a:solidFill>
              </a:rPr>
              <a:t>Bewusstsein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rücken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rgbClr val="FFFFFF"/>
                </a:solidFill>
              </a:rPr>
              <a:t>GEKE </a:t>
            </a:r>
            <a:r>
              <a:rPr lang="en-US" sz="1800" dirty="0" err="1">
                <a:solidFill>
                  <a:srgbClr val="FFFFFF"/>
                </a:solidFill>
              </a:rPr>
              <a:t>soll</a:t>
            </a:r>
            <a:r>
              <a:rPr lang="en-US" sz="1800" dirty="0">
                <a:solidFill>
                  <a:srgbClr val="FFFFFF"/>
                </a:solidFill>
              </a:rPr>
              <a:t> das </a:t>
            </a:r>
            <a:r>
              <a:rPr lang="en-US" sz="1800" dirty="0" err="1">
                <a:solidFill>
                  <a:srgbClr val="FFFFFF"/>
                </a:solidFill>
              </a:rPr>
              <a:t>pflegen</a:t>
            </a:r>
            <a:r>
              <a:rPr lang="en-US" sz="1800" dirty="0">
                <a:solidFill>
                  <a:srgbClr val="FFFFFF"/>
                </a:solidFill>
              </a:rPr>
              <a:t> was </a:t>
            </a:r>
            <a:r>
              <a:rPr lang="en-US" sz="1800" dirty="0" err="1">
                <a:solidFill>
                  <a:srgbClr val="FFFFFF"/>
                </a:solidFill>
              </a:rPr>
              <a:t>sie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ist</a:t>
            </a:r>
            <a:r>
              <a:rPr lang="en-US" sz="1800" dirty="0">
                <a:solidFill>
                  <a:srgbClr val="FFFFFF"/>
                </a:solidFill>
              </a:rPr>
              <a:t> und die Einheit </a:t>
            </a:r>
            <a:r>
              <a:rPr lang="en-US" sz="1800" dirty="0" err="1">
                <a:solidFill>
                  <a:srgbClr val="FFFFFF"/>
                </a:solidFill>
              </a:rPr>
              <a:t>im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Inneren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stärken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Kein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Ergebniszwang</a:t>
            </a:r>
            <a:r>
              <a:rPr lang="en-US" sz="1800" dirty="0">
                <a:solidFill>
                  <a:srgbClr val="FFFFFF"/>
                </a:solidFill>
              </a:rPr>
              <a:t>  - </a:t>
            </a:r>
            <a:r>
              <a:rPr lang="en-US" sz="1800" dirty="0" err="1">
                <a:solidFill>
                  <a:srgbClr val="FFFFFF"/>
                </a:solidFill>
              </a:rPr>
              <a:t>offene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Prozesse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zulassen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Synodaltreffen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engmaschige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gestalten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mehr</a:t>
            </a:r>
            <a:r>
              <a:rPr lang="en-US" sz="1800" dirty="0">
                <a:solidFill>
                  <a:srgbClr val="FFFFFF"/>
                </a:solidFill>
              </a:rPr>
              <a:t> in </a:t>
            </a:r>
            <a:r>
              <a:rPr lang="en-US" sz="1800" dirty="0" err="1">
                <a:solidFill>
                  <a:srgbClr val="FFFFFF"/>
                </a:solidFill>
              </a:rPr>
              <a:t>Austausch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treten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800" b="1" dirty="0" err="1">
                <a:solidFill>
                  <a:srgbClr val="FFFFFF"/>
                </a:solidFill>
              </a:rPr>
              <a:t>Wir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haben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einen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bunten</a:t>
            </a:r>
            <a:r>
              <a:rPr lang="en-US" sz="1800" b="1" dirty="0">
                <a:solidFill>
                  <a:srgbClr val="FFFFFF"/>
                </a:solidFill>
              </a:rPr>
              <a:t> Garten von </a:t>
            </a:r>
            <a:r>
              <a:rPr lang="en-US" sz="1800" b="1" dirty="0" err="1">
                <a:solidFill>
                  <a:srgbClr val="FFFFFF"/>
                </a:solidFill>
              </a:rPr>
              <a:t>evangelischen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Identitäten</a:t>
            </a:r>
            <a:r>
              <a:rPr lang="en-US" sz="1800" b="1" dirty="0">
                <a:solidFill>
                  <a:srgbClr val="FFFFFF"/>
                </a:solidFill>
              </a:rPr>
              <a:t> in der GEKE 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800" b="1" dirty="0">
                <a:solidFill>
                  <a:srgbClr val="FFFFFF"/>
                </a:solidFill>
              </a:rPr>
              <a:t>Und das </a:t>
            </a:r>
            <a:r>
              <a:rPr lang="en-US" sz="1800" b="1" dirty="0" err="1">
                <a:solidFill>
                  <a:srgbClr val="FFFFFF"/>
                </a:solidFill>
              </a:rPr>
              <a:t>ist</a:t>
            </a:r>
            <a:r>
              <a:rPr lang="en-US" sz="1800" b="1" dirty="0">
                <a:solidFill>
                  <a:srgbClr val="FFFFFF"/>
                </a:solidFill>
              </a:rPr>
              <a:t> gut so </a:t>
            </a:r>
            <a:r>
              <a:rPr lang="en-US" sz="1800" b="1" dirty="0" err="1">
                <a:solidFill>
                  <a:srgbClr val="FFFFFF"/>
                </a:solidFill>
              </a:rPr>
              <a:t>wir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brauchen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selbstbewusste</a:t>
            </a:r>
            <a:r>
              <a:rPr lang="en-US" sz="1800" b="1" dirty="0">
                <a:solidFill>
                  <a:srgbClr val="FFFFFF"/>
                </a:solidFill>
              </a:rPr>
              <a:t> Christen die </a:t>
            </a:r>
            <a:r>
              <a:rPr lang="en-US" sz="1800" b="1" dirty="0" err="1">
                <a:solidFill>
                  <a:srgbClr val="FFFFFF"/>
                </a:solidFill>
              </a:rPr>
              <a:t>ihr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Christsein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im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Alltag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leben</a:t>
            </a:r>
            <a:r>
              <a:rPr lang="en-US" sz="1800" b="1" dirty="0">
                <a:solidFill>
                  <a:srgbClr val="FFFFFF"/>
                </a:solidFill>
              </a:rPr>
              <a:t> und </a:t>
            </a:r>
            <a:r>
              <a:rPr lang="en-US" sz="1800" b="1" dirty="0" err="1">
                <a:solidFill>
                  <a:srgbClr val="FFFFFF"/>
                </a:solidFill>
              </a:rPr>
              <a:t>zwar</a:t>
            </a:r>
            <a:r>
              <a:rPr lang="en-US" sz="1800" b="1" dirty="0">
                <a:solidFill>
                  <a:srgbClr val="FFFFFF"/>
                </a:solidFill>
              </a:rPr>
              <a:t> in der Mitte der Gesellschaft 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xmlns="" id="{FF23A6B2-AE35-471C-80A7-A84B219C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6</a:t>
            </a:r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xmlns="" id="{70334077-2176-4A1A-A72E-4326555F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b="1" dirty="0"/>
              <a:t>Kirchengemeinschaft</a:t>
            </a:r>
            <a:r>
              <a:rPr lang="de-DE" sz="1200" dirty="0"/>
              <a:t>/ Pluralität der Religionen/ Theologie der Diaspora/ Migration und Kirchengemeinschaft/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30851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918" y="759656"/>
            <a:ext cx="3139187" cy="5331656"/>
          </a:xfrm>
        </p:spPr>
        <p:txBody>
          <a:bodyPr>
            <a:normAutofit/>
          </a:bodyPr>
          <a:lstStyle/>
          <a:p>
            <a:r>
              <a:rPr lang="de-DE" b="1" dirty="0"/>
              <a:t>WORKSHOP  2   Pluralität der Religionen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i="1" dirty="0"/>
              <a:t>Leitung: Dr. Simone Sinn, Lutherischer Weltbund Genf</a:t>
            </a:r>
          </a:p>
          <a:p>
            <a:r>
              <a:rPr lang="de-DE" i="1" dirty="0"/>
              <a:t>Moderation: Barbara Rudolph, Evangelische Kirche im Rheinland</a:t>
            </a:r>
          </a:p>
          <a:p>
            <a:r>
              <a:rPr lang="de-DE" i="1" dirty="0"/>
              <a:t>Berichterstattung im Plenum   Konrad Baumann, Evangelisch-lutherische Landeskirche in Braunschweig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1505244"/>
            <a:ext cx="3885463" cy="4093698"/>
          </a:xfr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xmlns="" id="{638E381E-E782-407B-A222-FA9C9246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7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xmlns="" id="{82AB4418-0ABF-4273-BCAB-C7333A52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dirty="0"/>
              <a:t>Kirchengemeinschaft/ </a:t>
            </a:r>
            <a:r>
              <a:rPr lang="de-DE" sz="1200" b="1" dirty="0"/>
              <a:t>Pluralität der Religionen</a:t>
            </a:r>
            <a:r>
              <a:rPr lang="de-DE" sz="1200" dirty="0"/>
              <a:t>/ Theologie der Diaspora/ Migration und Kirchengemeinschaft/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158788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Grafik 3" descr="Ein Bild, das Person, drinnen, Wand, Gruppe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" b="-3"/>
          <a:stretch/>
        </p:blipFill>
        <p:spPr>
          <a:xfrm>
            <a:off x="7545032" y="759599"/>
            <a:ext cx="3778286" cy="2584892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nhaltsplatzhalter 4" descr="Ein Bild, das drinnen, Wand enthält.&#10;&#10;Mit sehr hoher Zuverlässigkeit generierte Beschreibu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8" r="-2" b="40473"/>
          <a:stretch/>
        </p:blipFill>
        <p:spPr>
          <a:xfrm>
            <a:off x="7545032" y="3505358"/>
            <a:ext cx="3778286" cy="2584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3642" y="780115"/>
            <a:ext cx="6798844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Workshop  2: </a:t>
            </a:r>
            <a:r>
              <a:rPr lang="en-US" sz="3200" b="1" dirty="0" err="1"/>
              <a:t>Pluralität</a:t>
            </a:r>
            <a:r>
              <a:rPr lang="en-US" sz="3200" b="1" dirty="0"/>
              <a:t> der </a:t>
            </a:r>
            <a:r>
              <a:rPr lang="en-US" sz="3200" b="1" dirty="0" err="1"/>
              <a:t>Religionen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509" y="1577447"/>
            <a:ext cx="6943468" cy="4202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lnSpc>
                <a:spcPct val="7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Die </a:t>
            </a:r>
            <a:r>
              <a:rPr lang="en-US" dirty="0" err="1">
                <a:solidFill>
                  <a:srgbClr val="FFFFFF"/>
                </a:solidFill>
              </a:rPr>
              <a:t>Teilnehmer</a:t>
            </a:r>
            <a:r>
              <a:rPr lang="en-US" dirty="0">
                <a:solidFill>
                  <a:srgbClr val="FFFFFF"/>
                </a:solidFill>
              </a:rPr>
              <a:t> des Workshops </a:t>
            </a:r>
            <a:r>
              <a:rPr lang="en-US" dirty="0" err="1">
                <a:solidFill>
                  <a:srgbClr val="FFFFFF"/>
                </a:solidFill>
              </a:rPr>
              <a:t>beschäftigte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mit</a:t>
            </a:r>
            <a:r>
              <a:rPr lang="en-US" dirty="0">
                <a:solidFill>
                  <a:srgbClr val="FFFFFF"/>
                </a:solidFill>
              </a:rPr>
              <a:t> den „</a:t>
            </a:r>
            <a:r>
              <a:rPr lang="en-US" dirty="0" err="1">
                <a:solidFill>
                  <a:srgbClr val="FFFFFF"/>
                </a:solidFill>
              </a:rPr>
              <a:t>Protestantische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Perspektiven</a:t>
            </a:r>
            <a:r>
              <a:rPr lang="en-US" dirty="0">
                <a:solidFill>
                  <a:srgbClr val="FFFFFF"/>
                </a:solidFill>
              </a:rPr>
              <a:t>“ </a:t>
            </a:r>
            <a:r>
              <a:rPr lang="en-US" dirty="0" err="1">
                <a:solidFill>
                  <a:srgbClr val="FFFFFF"/>
                </a:solidFill>
              </a:rPr>
              <a:t>zur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religiösen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Pluralität</a:t>
            </a:r>
            <a:r>
              <a:rPr lang="en-US" dirty="0">
                <a:solidFill>
                  <a:srgbClr val="FFFFFF"/>
                </a:solidFill>
              </a:rPr>
              <a:t> in Europa“ und </a:t>
            </a:r>
            <a:r>
              <a:rPr lang="en-US" dirty="0" err="1">
                <a:solidFill>
                  <a:srgbClr val="FFFFFF"/>
                </a:solidFill>
              </a:rPr>
              <a:t>tauschten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über</a:t>
            </a:r>
            <a:r>
              <a:rPr lang="en-US" dirty="0">
                <a:solidFill>
                  <a:srgbClr val="FFFFFF"/>
                </a:solidFill>
              </a:rPr>
              <a:t> das </a:t>
            </a:r>
            <a:r>
              <a:rPr lang="en-US" dirty="0" err="1">
                <a:solidFill>
                  <a:srgbClr val="FFFFFF"/>
                </a:solidFill>
              </a:rPr>
              <a:t>Verhältnis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reformatorischer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Kirchen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anderen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Religionen</a:t>
            </a:r>
            <a:r>
              <a:rPr lang="en-US" dirty="0">
                <a:solidFill>
                  <a:srgbClr val="FFFFFF"/>
                </a:solidFill>
              </a:rPr>
              <a:t> in Europa </a:t>
            </a:r>
            <a:r>
              <a:rPr lang="en-US" dirty="0" err="1">
                <a:solidFill>
                  <a:srgbClr val="FFFFFF"/>
                </a:solidFill>
              </a:rPr>
              <a:t>aus.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dirty="0" err="1">
                <a:solidFill>
                  <a:srgbClr val="FFFFFF"/>
                </a:solidFill>
              </a:rPr>
              <a:t>Dabei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ging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u.a</a:t>
            </a:r>
            <a:endParaRPr lang="en-US" dirty="0">
              <a:solidFill>
                <a:srgbClr val="FFFFFF"/>
              </a:solidFill>
            </a:endParaRPr>
          </a:p>
          <a:p>
            <a:pPr lvl="0"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um die </a:t>
            </a:r>
            <a:r>
              <a:rPr lang="en-US" dirty="0" err="1">
                <a:solidFill>
                  <a:srgbClr val="FFFFFF"/>
                </a:solidFill>
              </a:rPr>
              <a:t>Wahrnehmung</a:t>
            </a:r>
            <a:r>
              <a:rPr lang="en-US" dirty="0">
                <a:solidFill>
                  <a:srgbClr val="FFFFFF"/>
                </a:solidFill>
              </a:rPr>
              <a:t> und </a:t>
            </a:r>
            <a:r>
              <a:rPr lang="en-US" dirty="0" err="1">
                <a:solidFill>
                  <a:srgbClr val="FFFFFF"/>
                </a:solidFill>
              </a:rPr>
              <a:t>Analyse</a:t>
            </a:r>
            <a:r>
              <a:rPr lang="en-US" dirty="0">
                <a:solidFill>
                  <a:srgbClr val="FFFFFF"/>
                </a:solidFill>
              </a:rPr>
              <a:t> der </a:t>
            </a:r>
            <a:r>
              <a:rPr lang="en-US" dirty="0" err="1">
                <a:solidFill>
                  <a:srgbClr val="FFFFFF"/>
                </a:solidFill>
              </a:rPr>
              <a:t>gegenwärtigen</a:t>
            </a:r>
            <a:r>
              <a:rPr lang="en-US" dirty="0">
                <a:solidFill>
                  <a:srgbClr val="FFFFFF"/>
                </a:solidFill>
              </a:rPr>
              <a:t> Situation in </a:t>
            </a:r>
            <a:r>
              <a:rPr lang="en-US" dirty="0" err="1">
                <a:solidFill>
                  <a:srgbClr val="FFFFFF"/>
                </a:solidFill>
              </a:rPr>
              <a:t>verschiedenen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Kirchen</a:t>
            </a:r>
            <a:r>
              <a:rPr lang="en-US" dirty="0">
                <a:solidFill>
                  <a:srgbClr val="FFFFFF"/>
                </a:solidFill>
              </a:rPr>
              <a:t> in Europa, </a:t>
            </a:r>
          </a:p>
          <a:p>
            <a:pPr lvl="0"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um </a:t>
            </a:r>
            <a:r>
              <a:rPr lang="en-US" dirty="0" err="1">
                <a:solidFill>
                  <a:srgbClr val="FFFFFF"/>
                </a:solidFill>
              </a:rPr>
              <a:t>einen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theologischen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Entwurf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aus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reformatorischen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Grundeinsichten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heraus</a:t>
            </a:r>
            <a:r>
              <a:rPr lang="en-US" dirty="0">
                <a:solidFill>
                  <a:srgbClr val="FFFFFF"/>
                </a:solidFill>
              </a:rPr>
              <a:t>, </a:t>
            </a: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um die </a:t>
            </a:r>
            <a:r>
              <a:rPr lang="en-US" dirty="0" err="1">
                <a:solidFill>
                  <a:srgbClr val="FFFFFF"/>
                </a:solidFill>
              </a:rPr>
              <a:t>Handlungsperspektiven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für</a:t>
            </a:r>
            <a:r>
              <a:rPr lang="en-US" dirty="0">
                <a:solidFill>
                  <a:srgbClr val="FFFFFF"/>
                </a:solidFill>
              </a:rPr>
              <a:t> das </a:t>
            </a:r>
            <a:r>
              <a:rPr lang="en-US" dirty="0" err="1">
                <a:solidFill>
                  <a:srgbClr val="FFFFFF"/>
                </a:solidFill>
              </a:rPr>
              <a:t>Kirche</a:t>
            </a:r>
            <a:r>
              <a:rPr lang="en-US" dirty="0">
                <a:solidFill>
                  <a:srgbClr val="FFFFFF"/>
                </a:solidFill>
              </a:rPr>
              <a:t>-Sein in </a:t>
            </a:r>
            <a:r>
              <a:rPr lang="en-US" dirty="0" err="1">
                <a:solidFill>
                  <a:srgbClr val="FFFFFF"/>
                </a:solidFill>
              </a:rPr>
              <a:t>Pluralen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Gesellschaften</a:t>
            </a:r>
            <a:r>
              <a:rPr lang="en-US" dirty="0">
                <a:solidFill>
                  <a:srgbClr val="FFFFFF"/>
                </a:solidFill>
              </a:rPr>
              <a:t> und das </a:t>
            </a:r>
            <a:r>
              <a:rPr lang="en-US" dirty="0" err="1">
                <a:solidFill>
                  <a:srgbClr val="FFFFFF"/>
                </a:solidFill>
              </a:rPr>
              <a:t>konstruktive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Zusammenleben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xmlns="" id="{48EDA127-25B4-4C5A-851A-03620F5A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8</a:t>
            </a:r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xmlns="" id="{B5A718EE-8C5E-4441-B3DB-DD909D94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dirty="0"/>
              <a:t>Kirchengemeinschaft/ </a:t>
            </a:r>
            <a:r>
              <a:rPr lang="de-DE" sz="1200" b="1" dirty="0"/>
              <a:t>Pluralität der Religionen/ </a:t>
            </a:r>
            <a:r>
              <a:rPr lang="de-DE" sz="1200" dirty="0"/>
              <a:t>Theologie der Diaspora/ Migration und Kirchengemeinschaft/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288755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nhaltsplatzhalter 5" descr="Ein Bild, das Gebäude, Himmel, draußen enthält.&#10;&#10;Mit sehr hoher Zuverlässigkeit generierte Beschreibu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082" y="759599"/>
            <a:ext cx="1306010" cy="5330650"/>
          </a:xfrm>
          <a:prstGeom prst="rect">
            <a:avLst/>
          </a:prstGeom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688" y="759599"/>
            <a:ext cx="6751798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Workshop  2   </a:t>
            </a:r>
            <a:r>
              <a:rPr lang="en-US" sz="3200" b="1" dirty="0" err="1"/>
              <a:t>Pluralität</a:t>
            </a:r>
            <a:r>
              <a:rPr lang="en-US" sz="3200" b="1" dirty="0"/>
              <a:t> der </a:t>
            </a:r>
            <a:r>
              <a:rPr lang="en-US" sz="3200" b="1" dirty="0" err="1"/>
              <a:t>Religionen</a:t>
            </a:r>
            <a:endParaRPr lang="en-US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8036" y="1758462"/>
            <a:ext cx="6834450" cy="43314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>
              <a:lnSpc>
                <a:spcPct val="70000"/>
              </a:lnSpc>
            </a:pPr>
            <a:r>
              <a:rPr lang="en-US" sz="1700" b="1" dirty="0" err="1">
                <a:solidFill>
                  <a:srgbClr val="FFFFFF"/>
                </a:solidFill>
              </a:rPr>
              <a:t>Konsens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zu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folgenden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inhaltlichen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Punkten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im</a:t>
            </a:r>
            <a:r>
              <a:rPr lang="en-US" sz="1700" b="1" dirty="0">
                <a:solidFill>
                  <a:srgbClr val="FFFFFF"/>
                </a:solidFill>
              </a:rPr>
              <a:t> Workshop </a:t>
            </a:r>
            <a:r>
              <a:rPr lang="en-US" sz="1700" b="1" dirty="0" err="1">
                <a:solidFill>
                  <a:srgbClr val="FFFFFF"/>
                </a:solidFill>
              </a:rPr>
              <a:t>waren</a:t>
            </a:r>
            <a:r>
              <a:rPr lang="en-US" sz="1700" b="1" dirty="0">
                <a:solidFill>
                  <a:srgbClr val="FFFFFF"/>
                </a:solidFill>
              </a:rPr>
              <a:t>.</a:t>
            </a:r>
          </a:p>
          <a:p>
            <a:pPr lvl="0">
              <a:lnSpc>
                <a:spcPct val="70000"/>
              </a:lnSpc>
            </a:pPr>
            <a:r>
              <a:rPr lang="en-US" sz="1700" dirty="0" err="1">
                <a:solidFill>
                  <a:srgbClr val="FFFFFF"/>
                </a:solidFill>
              </a:rPr>
              <a:t>Jede</a:t>
            </a:r>
            <a:r>
              <a:rPr lang="en-US" sz="1700" dirty="0">
                <a:solidFill>
                  <a:srgbClr val="FFFFFF"/>
                </a:solidFill>
              </a:rPr>
              <a:t> Religion </a:t>
            </a:r>
            <a:r>
              <a:rPr lang="en-US" sz="1700" dirty="0" err="1">
                <a:solidFill>
                  <a:srgbClr val="FFFFFF"/>
                </a:solidFill>
              </a:rPr>
              <a:t>ist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auch</a:t>
            </a:r>
            <a:r>
              <a:rPr lang="en-US" sz="1700" dirty="0">
                <a:solidFill>
                  <a:srgbClr val="FFFFFF"/>
                </a:solidFill>
              </a:rPr>
              <a:t> „</a:t>
            </a:r>
            <a:r>
              <a:rPr lang="en-US" sz="1700" dirty="0" err="1">
                <a:solidFill>
                  <a:srgbClr val="FFFFFF"/>
                </a:solidFill>
              </a:rPr>
              <a:t>menschlich</a:t>
            </a:r>
            <a:r>
              <a:rPr lang="en-US" sz="1700" dirty="0">
                <a:solidFill>
                  <a:srgbClr val="FFFFFF"/>
                </a:solidFill>
              </a:rPr>
              <a:t>“ </a:t>
            </a:r>
            <a:r>
              <a:rPr lang="en-US" sz="1700" dirty="0" err="1">
                <a:solidFill>
                  <a:srgbClr val="FFFFFF"/>
                </a:solidFill>
              </a:rPr>
              <a:t>mit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Fehlern</a:t>
            </a:r>
            <a:r>
              <a:rPr lang="en-US" sz="1700" dirty="0">
                <a:solidFill>
                  <a:srgbClr val="FFFFFF"/>
                </a:solidFill>
              </a:rPr>
              <a:t> und </a:t>
            </a:r>
            <a:r>
              <a:rPr lang="en-US" sz="1700" dirty="0" err="1">
                <a:solidFill>
                  <a:srgbClr val="FFFFFF"/>
                </a:solidFill>
              </a:rPr>
              <a:t>Sünde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auch</a:t>
            </a:r>
            <a:r>
              <a:rPr lang="en-US" sz="1700" dirty="0">
                <a:solidFill>
                  <a:srgbClr val="FFFFFF"/>
                </a:solidFill>
              </a:rPr>
              <a:t> die </a:t>
            </a:r>
            <a:r>
              <a:rPr lang="en-US" sz="1700" dirty="0" err="1">
                <a:solidFill>
                  <a:srgbClr val="FFFFFF"/>
                </a:solidFill>
              </a:rPr>
              <a:t>eigene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pPr lvl="0">
              <a:lnSpc>
                <a:spcPct val="70000"/>
              </a:lnSpc>
            </a:pPr>
            <a:r>
              <a:rPr lang="en-US" sz="1700" dirty="0">
                <a:solidFill>
                  <a:srgbClr val="FFFFFF"/>
                </a:solidFill>
              </a:rPr>
              <a:t>Die </a:t>
            </a:r>
            <a:r>
              <a:rPr lang="en-US" sz="1700" dirty="0" err="1">
                <a:solidFill>
                  <a:srgbClr val="FFFFFF"/>
                </a:solidFill>
              </a:rPr>
              <a:t>spezifischen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Eigenschaften</a:t>
            </a:r>
            <a:r>
              <a:rPr lang="en-US" sz="1700" dirty="0">
                <a:solidFill>
                  <a:srgbClr val="FFFFFF"/>
                </a:solidFill>
              </a:rPr>
              <a:t> der Religion </a:t>
            </a:r>
            <a:r>
              <a:rPr lang="en-US" sz="1700" dirty="0" err="1">
                <a:solidFill>
                  <a:srgbClr val="FFFFFF"/>
                </a:solidFill>
              </a:rPr>
              <a:t>sollen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im</a:t>
            </a:r>
            <a:r>
              <a:rPr lang="en-US" sz="1700" dirty="0">
                <a:solidFill>
                  <a:srgbClr val="FFFFFF"/>
                </a:solidFill>
              </a:rPr>
              <a:t> Dialog </a:t>
            </a:r>
            <a:r>
              <a:rPr lang="en-US" sz="1700" dirty="0" err="1">
                <a:solidFill>
                  <a:srgbClr val="FFFFFF"/>
                </a:solidFill>
              </a:rPr>
              <a:t>erhalten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bleiben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pPr lvl="0">
              <a:lnSpc>
                <a:spcPct val="70000"/>
              </a:lnSpc>
            </a:pPr>
            <a:r>
              <a:rPr lang="en-US" sz="1700" dirty="0">
                <a:solidFill>
                  <a:srgbClr val="FFFFFF"/>
                </a:solidFill>
              </a:rPr>
              <a:t>Das </a:t>
            </a:r>
            <a:r>
              <a:rPr lang="en-US" sz="1700" dirty="0" err="1">
                <a:solidFill>
                  <a:srgbClr val="FFFFFF"/>
                </a:solidFill>
              </a:rPr>
              <a:t>Recht</a:t>
            </a:r>
            <a:r>
              <a:rPr lang="en-US" sz="1700" dirty="0">
                <a:solidFill>
                  <a:srgbClr val="FFFFFF"/>
                </a:solidFill>
              </a:rPr>
              <a:t> auf </a:t>
            </a:r>
            <a:r>
              <a:rPr lang="en-US" sz="1700" dirty="0" err="1">
                <a:solidFill>
                  <a:srgbClr val="FFFFFF"/>
                </a:solidFill>
              </a:rPr>
              <a:t>Anderssein</a:t>
            </a:r>
            <a:r>
              <a:rPr lang="en-US" sz="1700" dirty="0">
                <a:solidFill>
                  <a:srgbClr val="FFFFFF"/>
                </a:solidFill>
              </a:rPr>
              <a:t> und </a:t>
            </a:r>
            <a:r>
              <a:rPr lang="en-US" sz="1700" dirty="0" err="1">
                <a:solidFill>
                  <a:srgbClr val="FFFFFF"/>
                </a:solidFill>
              </a:rPr>
              <a:t>Meinungsfreiheit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ist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nicht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antastbar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pPr lvl="0">
              <a:lnSpc>
                <a:spcPct val="70000"/>
              </a:lnSpc>
            </a:pPr>
            <a:r>
              <a:rPr lang="en-US" sz="1700" dirty="0" err="1">
                <a:solidFill>
                  <a:srgbClr val="FFFFFF"/>
                </a:solidFill>
              </a:rPr>
              <a:t>Minderheiten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sollen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gestärkt</a:t>
            </a:r>
            <a:r>
              <a:rPr lang="en-US" sz="1700" dirty="0">
                <a:solidFill>
                  <a:srgbClr val="FFFFFF"/>
                </a:solidFill>
              </a:rPr>
              <a:t> werden, </a:t>
            </a:r>
            <a:r>
              <a:rPr lang="en-US" sz="1700" dirty="0" err="1">
                <a:solidFill>
                  <a:srgbClr val="FFFFFF"/>
                </a:solidFill>
              </a:rPr>
              <a:t>auch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wenn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es</a:t>
            </a:r>
            <a:r>
              <a:rPr lang="en-US" sz="1700" dirty="0">
                <a:solidFill>
                  <a:srgbClr val="FFFFFF"/>
                </a:solidFill>
              </a:rPr>
              <a:t> die </a:t>
            </a:r>
            <a:r>
              <a:rPr lang="en-US" sz="1700" dirty="0" err="1">
                <a:solidFill>
                  <a:srgbClr val="FFFFFF"/>
                </a:solidFill>
              </a:rPr>
              <a:t>eigene</a:t>
            </a:r>
            <a:r>
              <a:rPr lang="en-US" sz="1700" dirty="0">
                <a:solidFill>
                  <a:srgbClr val="FFFFFF"/>
                </a:solidFill>
              </a:rPr>
              <a:t> Religion </a:t>
            </a:r>
            <a:r>
              <a:rPr lang="en-US" sz="1700" dirty="0" err="1">
                <a:solidFill>
                  <a:srgbClr val="FFFFFF"/>
                </a:solidFill>
              </a:rPr>
              <a:t>ist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pPr lvl="0">
              <a:lnSpc>
                <a:spcPct val="70000"/>
              </a:lnSpc>
            </a:pPr>
            <a:r>
              <a:rPr lang="en-US" sz="1700" dirty="0" err="1">
                <a:solidFill>
                  <a:srgbClr val="FFFFFF"/>
                </a:solidFill>
              </a:rPr>
              <a:t>Gegenüber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menschenfeindlichen</a:t>
            </a:r>
            <a:r>
              <a:rPr lang="en-US" sz="1700" dirty="0">
                <a:solidFill>
                  <a:srgbClr val="FFFFFF"/>
                </a:solidFill>
              </a:rPr>
              <a:t> und </a:t>
            </a:r>
            <a:r>
              <a:rPr lang="en-US" sz="1700" dirty="0" err="1">
                <a:solidFill>
                  <a:srgbClr val="FFFFFF"/>
                </a:solidFill>
              </a:rPr>
              <a:t>extremistischen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Kräften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kann</a:t>
            </a:r>
            <a:r>
              <a:rPr lang="en-US" sz="1700" dirty="0">
                <a:solidFill>
                  <a:srgbClr val="FFFFFF"/>
                </a:solidFill>
              </a:rPr>
              <a:t> Gemeinschaft von </a:t>
            </a:r>
            <a:r>
              <a:rPr lang="en-US" sz="1700" dirty="0" err="1">
                <a:solidFill>
                  <a:srgbClr val="FFFFFF"/>
                </a:solidFill>
              </a:rPr>
              <a:t>Religionen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gesucht</a:t>
            </a:r>
            <a:r>
              <a:rPr lang="en-US" sz="1700" dirty="0">
                <a:solidFill>
                  <a:srgbClr val="FFFFFF"/>
                </a:solidFill>
              </a:rPr>
              <a:t> und </a:t>
            </a:r>
            <a:r>
              <a:rPr lang="en-US" sz="1700" dirty="0" err="1">
                <a:solidFill>
                  <a:srgbClr val="FFFFFF"/>
                </a:solidFill>
              </a:rPr>
              <a:t>gefunden</a:t>
            </a:r>
            <a:r>
              <a:rPr lang="en-US" sz="1700" dirty="0">
                <a:solidFill>
                  <a:srgbClr val="FFFFFF"/>
                </a:solidFill>
              </a:rPr>
              <a:t> werden.</a:t>
            </a:r>
          </a:p>
          <a:p>
            <a:pPr lvl="0">
              <a:lnSpc>
                <a:spcPct val="70000"/>
              </a:lnSpc>
            </a:pPr>
            <a:r>
              <a:rPr lang="en-US" sz="1700" dirty="0" err="1">
                <a:solidFill>
                  <a:srgbClr val="FFFFFF"/>
                </a:solidFill>
              </a:rPr>
              <a:t>Gemeinsamkeiten</a:t>
            </a:r>
            <a:r>
              <a:rPr lang="en-US" sz="1700" dirty="0">
                <a:solidFill>
                  <a:srgbClr val="FFFFFF"/>
                </a:solidFill>
              </a:rPr>
              <a:t> und </a:t>
            </a:r>
            <a:r>
              <a:rPr lang="en-US" sz="1700" dirty="0" err="1">
                <a:solidFill>
                  <a:srgbClr val="FFFFFF"/>
                </a:solidFill>
              </a:rPr>
              <a:t>Unterschiede</a:t>
            </a:r>
            <a:r>
              <a:rPr lang="en-US" sz="1700" dirty="0">
                <a:solidFill>
                  <a:srgbClr val="FFFFFF"/>
                </a:solidFill>
              </a:rPr>
              <a:t> von Mission und Dialog </a:t>
            </a:r>
            <a:r>
              <a:rPr lang="en-US" sz="1700" dirty="0" err="1">
                <a:solidFill>
                  <a:srgbClr val="FFFFFF"/>
                </a:solidFill>
              </a:rPr>
              <a:t>sollen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dargestellt</a:t>
            </a:r>
            <a:r>
              <a:rPr lang="en-US" sz="1700" dirty="0">
                <a:solidFill>
                  <a:srgbClr val="FFFFFF"/>
                </a:solidFill>
              </a:rPr>
              <a:t> werden.</a:t>
            </a:r>
          </a:p>
          <a:p>
            <a:pPr lvl="0">
              <a:lnSpc>
                <a:spcPct val="70000"/>
              </a:lnSpc>
            </a:pPr>
            <a:r>
              <a:rPr lang="en-US" sz="1700" dirty="0" err="1">
                <a:solidFill>
                  <a:srgbClr val="FFFFFF"/>
                </a:solidFill>
              </a:rPr>
              <a:t>Gelungener</a:t>
            </a:r>
            <a:r>
              <a:rPr lang="en-US" sz="1700" dirty="0">
                <a:solidFill>
                  <a:srgbClr val="FFFFFF"/>
                </a:solidFill>
              </a:rPr>
              <a:t> Dialog </a:t>
            </a:r>
            <a:r>
              <a:rPr lang="en-US" sz="1700" dirty="0" err="1">
                <a:solidFill>
                  <a:srgbClr val="FFFFFF"/>
                </a:solidFill>
              </a:rPr>
              <a:t>soll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benannt</a:t>
            </a:r>
            <a:r>
              <a:rPr lang="en-US" sz="1700" dirty="0">
                <a:solidFill>
                  <a:srgbClr val="FFFFFF"/>
                </a:solidFill>
              </a:rPr>
              <a:t> und </a:t>
            </a:r>
            <a:r>
              <a:rPr lang="en-US" sz="1700" dirty="0" err="1">
                <a:solidFill>
                  <a:srgbClr val="FFFFFF"/>
                </a:solidFill>
              </a:rPr>
              <a:t>wertgeschätzt</a:t>
            </a:r>
            <a:r>
              <a:rPr lang="en-US" sz="1700" dirty="0">
                <a:solidFill>
                  <a:srgbClr val="FFFFFF"/>
                </a:solidFill>
              </a:rPr>
              <a:t> werden.</a:t>
            </a:r>
          </a:p>
          <a:p>
            <a:pPr lvl="0">
              <a:lnSpc>
                <a:spcPct val="70000"/>
              </a:lnSpc>
            </a:pPr>
            <a:r>
              <a:rPr lang="en-US" sz="1700" dirty="0" err="1">
                <a:solidFill>
                  <a:srgbClr val="FFFFFF"/>
                </a:solidFill>
              </a:rPr>
              <a:t>Christinnen</a:t>
            </a:r>
            <a:r>
              <a:rPr lang="en-US" sz="1700" dirty="0">
                <a:solidFill>
                  <a:srgbClr val="FFFFFF"/>
                </a:solidFill>
              </a:rPr>
              <a:t> und Christen </a:t>
            </a:r>
            <a:r>
              <a:rPr lang="en-US" sz="1700" dirty="0" err="1">
                <a:solidFill>
                  <a:srgbClr val="FFFFFF"/>
                </a:solidFill>
              </a:rPr>
              <a:t>sollen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immer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wieder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Zeugnis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Ihres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Glaubens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geben</a:t>
            </a:r>
            <a:r>
              <a:rPr lang="en-US" sz="1700" dirty="0">
                <a:solidFill>
                  <a:srgbClr val="FFFFFF"/>
                </a:solidFill>
              </a:rPr>
              <a:t> und </a:t>
            </a:r>
            <a:r>
              <a:rPr lang="en-US" sz="1700" dirty="0" err="1">
                <a:solidFill>
                  <a:srgbClr val="FFFFFF"/>
                </a:solidFill>
              </a:rPr>
              <a:t>damit</a:t>
            </a:r>
            <a:r>
              <a:rPr lang="en-US" sz="1700" dirty="0">
                <a:solidFill>
                  <a:srgbClr val="FFFFFF"/>
                </a:solidFill>
              </a:rPr>
              <a:t> die Motivation </a:t>
            </a:r>
            <a:r>
              <a:rPr lang="en-US" sz="1700" dirty="0" err="1">
                <a:solidFill>
                  <a:srgbClr val="FFFFFF"/>
                </a:solidFill>
              </a:rPr>
              <a:t>für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ihr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Handeln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zeigen</a:t>
            </a:r>
            <a:endParaRPr lang="en-US" sz="1700" dirty="0">
              <a:solidFill>
                <a:srgbClr val="FFFFFF"/>
              </a:solidFill>
            </a:endParaRPr>
          </a:p>
          <a:p>
            <a:pPr lvl="0">
              <a:lnSpc>
                <a:spcPct val="70000"/>
              </a:lnSpc>
            </a:pPr>
            <a:r>
              <a:rPr lang="en-US" sz="1700" dirty="0">
                <a:solidFill>
                  <a:srgbClr val="FFFFFF"/>
                </a:solidFill>
              </a:rPr>
              <a:t>Die </a:t>
            </a:r>
            <a:r>
              <a:rPr lang="en-US" sz="1700" dirty="0" err="1">
                <a:solidFill>
                  <a:srgbClr val="FFFFFF"/>
                </a:solidFill>
              </a:rPr>
              <a:t>Gnade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Gottes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schafft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Freiheit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pPr lvl="0">
              <a:lnSpc>
                <a:spcPct val="70000"/>
              </a:lnSpc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B341BC0E-B366-4F69-98EF-AFD5FEF4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9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xmlns="" id="{4DD65978-456E-43E8-A144-0004BBD3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003" y="6356350"/>
            <a:ext cx="8736194" cy="492505"/>
          </a:xfrm>
        </p:spPr>
        <p:txBody>
          <a:bodyPr/>
          <a:lstStyle/>
          <a:p>
            <a:pPr algn="ctr"/>
            <a:r>
              <a:rPr lang="de-DE" sz="1200" dirty="0"/>
              <a:t>Workshop</a:t>
            </a:r>
          </a:p>
          <a:p>
            <a:pPr algn="ctr"/>
            <a:r>
              <a:rPr lang="de-DE" sz="1200" dirty="0"/>
              <a:t>Kirchengemeinschaft/ </a:t>
            </a:r>
            <a:r>
              <a:rPr lang="de-DE" sz="1200" b="1" dirty="0"/>
              <a:t>Pluralität der Religionen</a:t>
            </a:r>
            <a:r>
              <a:rPr lang="de-DE" sz="1200" dirty="0"/>
              <a:t>/ Theologie der Diaspora/ Migration und Kirchengemeinschaft/ Reproduktionsmedizin</a:t>
            </a:r>
          </a:p>
        </p:txBody>
      </p:sp>
    </p:spTree>
    <p:extLst>
      <p:ext uri="{BB962C8B-B14F-4D97-AF65-F5344CB8AC3E}">
        <p14:creationId xmlns:p14="http://schemas.microsoft.com/office/powerpoint/2010/main" val="582464340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Rot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ahmen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1200</Words>
  <Application>Microsoft Office PowerPoint</Application>
  <PresentationFormat>Benutzerdefiniert</PresentationFormat>
  <Paragraphs>169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Rahmen</vt:lpstr>
      <vt:lpstr>PowerPoint-Präsentation</vt:lpstr>
      <vt:lpstr>Überblick</vt:lpstr>
      <vt:lpstr>WORKSHOP  1 Kirchengemeinschaft</vt:lpstr>
      <vt:lpstr>Workshop 1 : Kirchengemeinschaft</vt:lpstr>
      <vt:lpstr>  Ergebnis des Workshops </vt:lpstr>
      <vt:lpstr>Workshop 1 : Kirchengemeinschaft</vt:lpstr>
      <vt:lpstr>WORKSHOP  2   Pluralität der Religionen </vt:lpstr>
      <vt:lpstr>Workshop  2: Pluralität der Religionen</vt:lpstr>
      <vt:lpstr>Workshop  2   Pluralität der Religionen</vt:lpstr>
      <vt:lpstr>WORKSHOP 3 Theologie der Diaspora  </vt:lpstr>
      <vt:lpstr>Workshop 3 Theologie der Diaspora</vt:lpstr>
      <vt:lpstr>Workshop 3   Theologie der Diaspora</vt:lpstr>
      <vt:lpstr>Workshop 3 Theologie der Diaspora</vt:lpstr>
      <vt:lpstr>Workshop 4    Migration und Kirchengemeinschaft</vt:lpstr>
      <vt:lpstr>Workshop 4 Migration und Kirchengemeinschaft</vt:lpstr>
      <vt:lpstr>Ergebnis des Workshop</vt:lpstr>
      <vt:lpstr>WORKSHOP 5 Reproduktionsmedizin </vt:lpstr>
      <vt:lpstr>Workshop 5 Reproduktionsmedizin</vt:lpstr>
      <vt:lpstr>Ergebnis des Workshops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Buchhaltung</dc:creator>
  <cp:lastModifiedBy>Hahn, Kathrin</cp:lastModifiedBy>
  <cp:revision>55</cp:revision>
  <dcterms:created xsi:type="dcterms:W3CDTF">2017-06-15T13:13:57Z</dcterms:created>
  <dcterms:modified xsi:type="dcterms:W3CDTF">2017-06-28T06:01:54Z</dcterms:modified>
</cp:coreProperties>
</file>